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7"/>
  </p:notesMasterIdLst>
  <p:sldIdLst>
    <p:sldId id="256" r:id="rId2"/>
    <p:sldId id="258" r:id="rId3"/>
    <p:sldId id="257" r:id="rId4"/>
    <p:sldId id="259" r:id="rId5"/>
    <p:sldId id="260" r:id="rId6"/>
    <p:sldId id="261" r:id="rId7"/>
    <p:sldId id="316" r:id="rId8"/>
    <p:sldId id="263" r:id="rId9"/>
    <p:sldId id="264" r:id="rId10"/>
    <p:sldId id="265" r:id="rId11"/>
    <p:sldId id="267" r:id="rId12"/>
    <p:sldId id="266" r:id="rId13"/>
    <p:sldId id="268"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300" r:id="rId33"/>
    <p:sldId id="301" r:id="rId34"/>
    <p:sldId id="314" r:id="rId35"/>
    <p:sldId id="315" r:id="rId36"/>
    <p:sldId id="302" r:id="rId37"/>
    <p:sldId id="305" r:id="rId38"/>
    <p:sldId id="306" r:id="rId39"/>
    <p:sldId id="307" r:id="rId40"/>
    <p:sldId id="308" r:id="rId41"/>
    <p:sldId id="309" r:id="rId42"/>
    <p:sldId id="310" r:id="rId43"/>
    <p:sldId id="311" r:id="rId44"/>
    <p:sldId id="312" r:id="rId45"/>
    <p:sldId id="313"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26" autoAdjust="0"/>
    <p:restoredTop sz="94660"/>
  </p:normalViewPr>
  <p:slideViewPr>
    <p:cSldViewPr snapToGrid="0">
      <p:cViewPr varScale="1">
        <p:scale>
          <a:sx n="71" d="100"/>
          <a:sy n="71" d="100"/>
        </p:scale>
        <p:origin x="14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A7DC0-5597-44AE-8CD9-6C67426D6849}" type="datetimeFigureOut">
              <a:rPr lang="en-US" smtClean="0"/>
              <a:t>18-Oct-15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25DC3-20DD-45B5-89B0-36BBC633B539}" type="slidenum">
              <a:rPr lang="en-US" smtClean="0"/>
              <a:t>‹#›</a:t>
            </a:fld>
            <a:endParaRPr lang="en-US"/>
          </a:p>
        </p:txBody>
      </p:sp>
    </p:spTree>
    <p:extLst>
      <p:ext uri="{BB962C8B-B14F-4D97-AF65-F5344CB8AC3E}">
        <p14:creationId xmlns:p14="http://schemas.microsoft.com/office/powerpoint/2010/main" val="182286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25DC3-20DD-45B5-89B0-36BBC633B539}" type="slidenum">
              <a:rPr lang="en-US" smtClean="0"/>
              <a:t>1</a:t>
            </a:fld>
            <a:endParaRPr lang="en-US"/>
          </a:p>
        </p:txBody>
      </p:sp>
    </p:spTree>
    <p:extLst>
      <p:ext uri="{BB962C8B-B14F-4D97-AF65-F5344CB8AC3E}">
        <p14:creationId xmlns:p14="http://schemas.microsoft.com/office/powerpoint/2010/main" val="272343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25DC3-20DD-45B5-89B0-36BBC633B539}" type="slidenum">
              <a:rPr lang="en-US" smtClean="0"/>
              <a:t>2</a:t>
            </a:fld>
            <a:endParaRPr lang="en-US"/>
          </a:p>
        </p:txBody>
      </p:sp>
    </p:spTree>
    <p:extLst>
      <p:ext uri="{BB962C8B-B14F-4D97-AF65-F5344CB8AC3E}">
        <p14:creationId xmlns:p14="http://schemas.microsoft.com/office/powerpoint/2010/main" val="280482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B8E056-8DDF-4CE6-87FC-F58353320392}" type="datetimeFigureOut">
              <a:rPr lang="en-US" smtClean="0"/>
              <a:t>18-Oct-15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3434417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B8E056-8DDF-4CE6-87FC-F58353320392}" type="datetimeFigureOut">
              <a:rPr lang="en-US" smtClean="0"/>
              <a:t>18-Oct-15</a:t>
            </a:fld>
            <a:endParaRPr lang="en-US"/>
          </a:p>
        </p:txBody>
      </p:sp>
      <p:sp>
        <p:nvSpPr>
          <p:cNvPr id="6" name="Footer Placeholder 5"/>
          <p:cNvSpPr>
            <a:spLocks noGrp="1"/>
          </p:cNvSpPr>
          <p:nvPr>
            <p:ph type="ftr" sz="quarter" idx="11"/>
          </p:nvPr>
        </p:nvSpPr>
        <p:spPr>
          <a:xfrm>
            <a:off x="917678" y="6181344"/>
            <a:ext cx="5337278" cy="365125"/>
          </a:xfrm>
        </p:spPr>
        <p:txBody>
          <a:bodyPr/>
          <a:lstStyle/>
          <a:p>
            <a:endParaRPr lang="en-US"/>
          </a:p>
        </p:txBody>
      </p:sp>
      <p:sp>
        <p:nvSpPr>
          <p:cNvPr id="7" name="Slide Number Placeholder 6"/>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3595649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B8E056-8DDF-4CE6-87FC-F58353320392}" type="datetimeFigureOut">
              <a:rPr lang="en-US" smtClean="0"/>
              <a:t>18-Oct-15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2014127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B8E056-8DDF-4CE6-87FC-F58353320392}" type="datetimeFigureOut">
              <a:rPr lang="en-US" smtClean="0"/>
              <a:t>18-Oct-15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3358384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B8E056-8DDF-4CE6-87FC-F58353320392}" type="datetimeFigureOut">
              <a:rPr lang="en-US" smtClean="0"/>
              <a:t>18-Oct-15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2235566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B8E056-8DDF-4CE6-87FC-F58353320392}" type="datetimeFigureOut">
              <a:rPr lang="en-US" smtClean="0"/>
              <a:t>18-Oct-15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1537607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B8E056-8DDF-4CE6-87FC-F58353320392}" type="datetimeFigureOut">
              <a:rPr lang="en-US" smtClean="0"/>
              <a:t>18-Oct-15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1434326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8E056-8DDF-4CE6-87FC-F58353320392}" type="datetimeFigureOut">
              <a:rPr lang="en-US" smtClean="0"/>
              <a:t>18-Oct-15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3174176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8E056-8DDF-4CE6-87FC-F58353320392}" type="datetimeFigureOut">
              <a:rPr lang="en-US" smtClean="0"/>
              <a:t>18-Oct-15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3016326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8E056-8DDF-4CE6-87FC-F58353320392}" type="datetimeFigureOut">
              <a:rPr lang="en-US" smtClean="0"/>
              <a:t>18-Oct-15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188588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B8E056-8DDF-4CE6-87FC-F58353320392}" type="datetimeFigureOut">
              <a:rPr lang="en-US" smtClean="0"/>
              <a:t>18-Oct-15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4281955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8B8E056-8DDF-4CE6-87FC-F58353320392}" type="datetimeFigureOut">
              <a:rPr lang="en-US" smtClean="0"/>
              <a:t>18-Oct-15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228778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8B8E056-8DDF-4CE6-87FC-F58353320392}" type="datetimeFigureOut">
              <a:rPr lang="en-US" smtClean="0"/>
              <a:t>18-Oct-15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2549919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B8E056-8DDF-4CE6-87FC-F58353320392}" type="datetimeFigureOut">
              <a:rPr lang="en-US" smtClean="0"/>
              <a:t>18-Oct-15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295931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8E056-8DDF-4CE6-87FC-F58353320392}" type="datetimeFigureOut">
              <a:rPr lang="en-US" smtClean="0"/>
              <a:t>18-Oct-15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2557984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en-US" smtClean="0"/>
              <a:t>Click to edit Master title style</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B8E056-8DDF-4CE6-87FC-F58353320392}" type="datetimeFigureOut">
              <a:rPr lang="en-US" smtClean="0"/>
              <a:t>18-Oct-15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3737420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23649" y="6181344"/>
            <a:ext cx="718502" cy="365125"/>
          </a:xfrm>
        </p:spPr>
        <p:txBody>
          <a:bodyPr/>
          <a:lstStyle/>
          <a:p>
            <a:fld id="{28B8E056-8DDF-4CE6-87FC-F58353320392}" type="datetimeFigureOut">
              <a:rPr lang="en-US" smtClean="0"/>
              <a:t>18-Oct-15</a:t>
            </a:fld>
            <a:endParaRPr lang="en-US"/>
          </a:p>
        </p:txBody>
      </p:sp>
      <p:sp>
        <p:nvSpPr>
          <p:cNvPr id="6" name="Footer Placeholder 5"/>
          <p:cNvSpPr>
            <a:spLocks noGrp="1"/>
          </p:cNvSpPr>
          <p:nvPr>
            <p:ph type="ftr" sz="quarter" idx="11"/>
          </p:nvPr>
        </p:nvSpPr>
        <p:spPr>
          <a:xfrm>
            <a:off x="818348" y="6181344"/>
            <a:ext cx="3705300" cy="365125"/>
          </a:xfrm>
        </p:spPr>
        <p:txBody>
          <a:bodyPr/>
          <a:lstStyle/>
          <a:p>
            <a:endParaRPr lang="en-US"/>
          </a:p>
        </p:txBody>
      </p:sp>
      <p:sp>
        <p:nvSpPr>
          <p:cNvPr id="7" name="Slide Number Placeholder 6"/>
          <p:cNvSpPr>
            <a:spLocks noGrp="1"/>
          </p:cNvSpPr>
          <p:nvPr>
            <p:ph type="sldNum" sz="quarter" idx="12"/>
          </p:nvPr>
        </p:nvSpPr>
        <p:spPr>
          <a:xfrm>
            <a:off x="8024262" y="6181344"/>
            <a:ext cx="305186" cy="329250"/>
          </a:xfrm>
        </p:spPr>
        <p:txBody>
          <a:bodyPr/>
          <a:lstStyle/>
          <a:p>
            <a:fld id="{A9305E3E-49ED-4687-A45C-66AEE6867B6B}" type="slidenum">
              <a:rPr lang="en-US" smtClean="0"/>
              <a:t>‹#›</a:t>
            </a:fld>
            <a:endParaRPr lang="en-US"/>
          </a:p>
        </p:txBody>
      </p:sp>
    </p:spTree>
    <p:extLst>
      <p:ext uri="{BB962C8B-B14F-4D97-AF65-F5344CB8AC3E}">
        <p14:creationId xmlns:p14="http://schemas.microsoft.com/office/powerpoint/2010/main" val="4002595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28B8E056-8DDF-4CE6-87FC-F58353320392}" type="datetimeFigureOut">
              <a:rPr lang="en-US" smtClean="0"/>
              <a:t>18-Oct-15</a:t>
            </a:fld>
            <a:endParaRPr 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A9305E3E-49ED-4687-A45C-66AEE6867B6B}" type="slidenum">
              <a:rPr lang="en-US" smtClean="0"/>
              <a:t>‹#›</a:t>
            </a:fld>
            <a:endParaRPr lang="en-US"/>
          </a:p>
        </p:txBody>
      </p:sp>
    </p:spTree>
    <p:extLst>
      <p:ext uri="{BB962C8B-B14F-4D97-AF65-F5344CB8AC3E}">
        <p14:creationId xmlns:p14="http://schemas.microsoft.com/office/powerpoint/2010/main" val="1637420904"/>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
            </a:r>
            <a:br>
              <a:rPr lang="en-US" dirty="0" smtClean="0"/>
            </a:br>
            <a:r>
              <a:rPr lang="en-US" sz="6000" b="1" dirty="0" smtClean="0"/>
              <a:t>Report</a:t>
            </a:r>
            <a:r>
              <a:rPr lang="en-US" b="1" dirty="0" smtClean="0"/>
              <a:t/>
            </a:r>
            <a:br>
              <a:rPr lang="en-US" b="1" dirty="0" smtClean="0"/>
            </a:br>
            <a:r>
              <a:rPr lang="en-US" dirty="0" smtClean="0"/>
              <a:t/>
            </a:r>
            <a:br>
              <a:rPr lang="en-US" dirty="0" smtClean="0"/>
            </a:br>
            <a:r>
              <a:rPr lang="en-US" dirty="0" smtClean="0">
                <a:solidFill>
                  <a:srgbClr val="00B0F0"/>
                </a:solidFill>
              </a:rPr>
              <a:t>Food Logging System</a:t>
            </a:r>
            <a:endParaRPr lang="en-US" dirty="0">
              <a:solidFill>
                <a:srgbClr val="00B0F0"/>
              </a:solidFill>
            </a:endParaRPr>
          </a:p>
        </p:txBody>
      </p:sp>
      <p:sp>
        <p:nvSpPr>
          <p:cNvPr id="3" name="Subtitle 2"/>
          <p:cNvSpPr>
            <a:spLocks noGrp="1"/>
          </p:cNvSpPr>
          <p:nvPr>
            <p:ph type="subTitle" idx="1"/>
          </p:nvPr>
        </p:nvSpPr>
        <p:spPr/>
        <p:txBody>
          <a:bodyPr/>
          <a:lstStyle/>
          <a:p>
            <a:pPr algn="r"/>
            <a:r>
              <a:rPr lang="en-US" cap="none" dirty="0" smtClean="0">
                <a:solidFill>
                  <a:schemeClr val="tx1"/>
                </a:solidFill>
              </a:rPr>
              <a:t>________________________________________________________________</a:t>
            </a:r>
          </a:p>
          <a:p>
            <a:pPr algn="r"/>
            <a:r>
              <a:rPr lang="en-US" sz="2400" cap="none" dirty="0" smtClean="0">
                <a:solidFill>
                  <a:schemeClr val="tx1"/>
                </a:solidFill>
              </a:rPr>
              <a:t>COMP5427 Usability Engineering</a:t>
            </a:r>
          </a:p>
          <a:p>
            <a:pPr algn="r"/>
            <a:r>
              <a:rPr lang="en-US" sz="2400" cap="none" dirty="0">
                <a:solidFill>
                  <a:schemeClr val="tx1"/>
                </a:solidFill>
              </a:rPr>
              <a:t>Tutor: </a:t>
            </a:r>
            <a:r>
              <a:rPr lang="en-US" sz="2400" cap="none" dirty="0" err="1">
                <a:solidFill>
                  <a:schemeClr val="tx1"/>
                </a:solidFill>
                <a:effectLst/>
              </a:rPr>
              <a:t>Thushan</a:t>
            </a:r>
            <a:r>
              <a:rPr lang="en-US" sz="2400" cap="none" dirty="0">
                <a:solidFill>
                  <a:schemeClr val="tx1"/>
                </a:solidFill>
                <a:effectLst/>
              </a:rPr>
              <a:t> </a:t>
            </a:r>
            <a:r>
              <a:rPr lang="en-US" sz="2400" cap="none" dirty="0" err="1">
                <a:solidFill>
                  <a:schemeClr val="tx1"/>
                </a:solidFill>
                <a:effectLst/>
              </a:rPr>
              <a:t>Ganegedara</a:t>
            </a:r>
            <a:endParaRPr lang="en-US" sz="2400" cap="none" dirty="0" smtClean="0">
              <a:solidFill>
                <a:schemeClr val="tx1"/>
              </a:solidFill>
            </a:endParaRPr>
          </a:p>
          <a:p>
            <a:pPr algn="r"/>
            <a:r>
              <a:rPr lang="en-US" sz="2400" cap="none" dirty="0" smtClean="0">
                <a:solidFill>
                  <a:schemeClr val="tx1"/>
                </a:solidFill>
              </a:rPr>
              <a:t>Group: 1</a:t>
            </a:r>
          </a:p>
          <a:p>
            <a:pPr algn="r"/>
            <a:endParaRPr lang="en-US" cap="none" dirty="0">
              <a:solidFill>
                <a:schemeClr val="tx1"/>
              </a:solidFill>
            </a:endParaRPr>
          </a:p>
        </p:txBody>
      </p:sp>
    </p:spTree>
    <p:extLst>
      <p:ext uri="{BB962C8B-B14F-4D97-AF65-F5344CB8AC3E}">
        <p14:creationId xmlns:p14="http://schemas.microsoft.com/office/powerpoint/2010/main" val="26685211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71" y="1725091"/>
            <a:ext cx="2962275" cy="4762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134" y="1698197"/>
            <a:ext cx="2990850" cy="4772025"/>
          </a:xfrm>
          <a:prstGeom prst="rect">
            <a:avLst/>
          </a:prstGeom>
        </p:spPr>
      </p:pic>
      <p:sp>
        <p:nvSpPr>
          <p:cNvPr id="3" name="Content Placeholder 2"/>
          <p:cNvSpPr>
            <a:spLocks noGrp="1"/>
          </p:cNvSpPr>
          <p:nvPr>
            <p:ph idx="1"/>
          </p:nvPr>
        </p:nvSpPr>
        <p:spPr>
          <a:xfrm>
            <a:off x="3288382" y="3605872"/>
            <a:ext cx="2395358" cy="947151"/>
          </a:xfrm>
        </p:spPr>
        <p:txBody>
          <a:bodyPr anchor="t">
            <a:normAutofit/>
          </a:bodyPr>
          <a:lstStyle/>
          <a:p>
            <a:pPr marL="0" indent="0" algn="ctr">
              <a:buNone/>
            </a:pPr>
            <a:r>
              <a:rPr lang="en-US" b="1" cap="none" dirty="0" smtClean="0">
                <a:solidFill>
                  <a:schemeClr val="tx1"/>
                </a:solidFill>
              </a:rPr>
              <a:t>Simplicity</a:t>
            </a:r>
          </a:p>
          <a:p>
            <a:pPr marL="0" indent="0" algn="ctr">
              <a:buNone/>
            </a:pPr>
            <a:endParaRPr lang="en-US" b="1" cap="none" dirty="0">
              <a:solidFill>
                <a:schemeClr val="tx1"/>
              </a:solidFill>
            </a:endParaRPr>
          </a:p>
          <a:p>
            <a:pPr marL="0" indent="0" algn="ctr">
              <a:buNone/>
            </a:pPr>
            <a:endParaRPr lang="en-US" b="1" cap="none" dirty="0" smtClean="0">
              <a:solidFill>
                <a:schemeClr val="tx1"/>
              </a:solidFill>
            </a:endParaRPr>
          </a:p>
          <a:p>
            <a:pPr marL="0" indent="0">
              <a:buNone/>
            </a:pPr>
            <a:endParaRPr lang="en-US" cap="none" dirty="0" smtClean="0">
              <a:solidFill>
                <a:schemeClr val="tx1"/>
              </a:solidFill>
            </a:endParaRPr>
          </a:p>
          <a:p>
            <a:pPr marL="0" indent="0" algn="ctr">
              <a:buNone/>
            </a:pPr>
            <a:endParaRPr lang="en-US" cap="none" dirty="0">
              <a:solidFill>
                <a:schemeClr val="tx1"/>
              </a:solidFill>
            </a:endParaRPr>
          </a:p>
          <a:p>
            <a:pPr marL="0" indent="0">
              <a:buNone/>
            </a:pPr>
            <a:endParaRPr lang="en-US" cap="none" dirty="0">
              <a:solidFill>
                <a:schemeClr val="tx1"/>
              </a:solidFill>
            </a:endParaRPr>
          </a:p>
        </p:txBody>
      </p:sp>
      <p:sp>
        <p:nvSpPr>
          <p:cNvPr id="5" name="Title 1"/>
          <p:cNvSpPr>
            <a:spLocks noGrp="1"/>
          </p:cNvSpPr>
          <p:nvPr>
            <p:ph type="title"/>
          </p:nvPr>
        </p:nvSpPr>
        <p:spPr>
          <a:xfrm>
            <a:off x="414069" y="157850"/>
            <a:ext cx="8298610" cy="950391"/>
          </a:xfrm>
        </p:spPr>
        <p:txBody>
          <a:bodyPr/>
          <a:lstStyle/>
          <a:p>
            <a:pPr algn="ctr"/>
            <a:r>
              <a:rPr lang="en-US" cap="none" dirty="0">
                <a:solidFill>
                  <a:schemeClr val="tx1"/>
                </a:solidFill>
                <a:effectLst/>
              </a:rPr>
              <a:t>Design </a:t>
            </a:r>
            <a:r>
              <a:rPr lang="en-US" cap="none" dirty="0" smtClean="0">
                <a:solidFill>
                  <a:schemeClr val="tx1"/>
                </a:solidFill>
                <a:effectLst/>
              </a:rPr>
              <a:t>Rationale </a:t>
            </a:r>
            <a:r>
              <a:rPr lang="en-US" cap="none" dirty="0">
                <a:solidFill>
                  <a:schemeClr val="tx1"/>
                </a:solidFill>
                <a:effectLst/>
              </a:rPr>
              <a:t>and </a:t>
            </a:r>
            <a:r>
              <a:rPr lang="en-US" cap="none" dirty="0" smtClean="0">
                <a:solidFill>
                  <a:schemeClr val="tx1"/>
                </a:solidFill>
                <a:effectLst/>
              </a:rPr>
              <a:t>Other Influences </a:t>
            </a:r>
            <a:endParaRPr lang="en-US" cap="none" dirty="0">
              <a:solidFill>
                <a:schemeClr val="tx1"/>
              </a:solidFill>
            </a:endParaRPr>
          </a:p>
        </p:txBody>
      </p:sp>
      <p:cxnSp>
        <p:nvCxnSpPr>
          <p:cNvPr id="7" name="Straight Connector 6"/>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p:cNvSpPr txBox="1">
            <a:spLocks/>
          </p:cNvSpPr>
          <p:nvPr/>
        </p:nvSpPr>
        <p:spPr>
          <a:xfrm>
            <a:off x="3353696" y="5360195"/>
            <a:ext cx="2395358" cy="62010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en-US" b="1" cap="none" dirty="0" smtClean="0">
                <a:solidFill>
                  <a:schemeClr val="tx1"/>
                </a:solidFill>
              </a:rPr>
              <a:t>Categorization</a:t>
            </a:r>
            <a:endParaRPr lang="en-US" cap="none" dirty="0">
              <a:solidFill>
                <a:schemeClr val="tx1"/>
              </a:solidFill>
            </a:endParaRPr>
          </a:p>
        </p:txBody>
      </p:sp>
      <p:sp>
        <p:nvSpPr>
          <p:cNvPr id="26" name="Content Placeholder 2"/>
          <p:cNvSpPr txBox="1">
            <a:spLocks/>
          </p:cNvSpPr>
          <p:nvPr/>
        </p:nvSpPr>
        <p:spPr>
          <a:xfrm>
            <a:off x="3238046" y="2638702"/>
            <a:ext cx="2395358" cy="62010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en-US" b="1" cap="none" dirty="0" smtClean="0">
                <a:solidFill>
                  <a:schemeClr val="tx1"/>
                </a:solidFill>
              </a:rPr>
              <a:t>Intuitive</a:t>
            </a:r>
            <a:endParaRPr lang="en-US" cap="none" dirty="0">
              <a:solidFill>
                <a:schemeClr val="tx1"/>
              </a:solidFill>
            </a:endParaRPr>
          </a:p>
        </p:txBody>
      </p:sp>
      <p:cxnSp>
        <p:nvCxnSpPr>
          <p:cNvPr id="15" name="Straight Arrow Connector 14"/>
          <p:cNvCxnSpPr/>
          <p:nvPr/>
        </p:nvCxnSpPr>
        <p:spPr>
          <a:xfrm flipH="1">
            <a:off x="2452914" y="3919631"/>
            <a:ext cx="1451429" cy="5781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045724" y="2298869"/>
            <a:ext cx="1006733" cy="4998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045724" y="2638701"/>
            <a:ext cx="3314505" cy="1599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5095995" y="2463268"/>
            <a:ext cx="1606981" cy="3316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421081" y="4949772"/>
            <a:ext cx="776519" cy="6158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380323" y="1053868"/>
            <a:ext cx="1549202" cy="369332"/>
          </a:xfrm>
          <a:prstGeom prst="rect">
            <a:avLst/>
          </a:prstGeom>
          <a:noFill/>
        </p:spPr>
        <p:txBody>
          <a:bodyPr wrap="square" rtlCol="0">
            <a:spAutoFit/>
          </a:bodyPr>
          <a:lstStyle/>
          <a:p>
            <a:pPr algn="r"/>
            <a:r>
              <a:rPr lang="en-US" b="1" dirty="0" smtClean="0">
                <a:solidFill>
                  <a:srgbClr val="00B0F0"/>
                </a:solidFill>
              </a:rPr>
              <a:t>Final Design</a:t>
            </a:r>
            <a:endParaRPr lang="en-US" b="1" dirty="0">
              <a:solidFill>
                <a:srgbClr val="00B0F0"/>
              </a:solidFill>
            </a:endParaRPr>
          </a:p>
        </p:txBody>
      </p:sp>
      <p:sp>
        <p:nvSpPr>
          <p:cNvPr id="18" name="Content Placeholder 2"/>
          <p:cNvSpPr txBox="1">
            <a:spLocks/>
          </p:cNvSpPr>
          <p:nvPr/>
        </p:nvSpPr>
        <p:spPr>
          <a:xfrm>
            <a:off x="3236980" y="4228164"/>
            <a:ext cx="2395358" cy="66082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en-US" b="1" cap="none" dirty="0" smtClean="0">
                <a:solidFill>
                  <a:schemeClr val="tx1"/>
                </a:solidFill>
              </a:rPr>
              <a:t>Help</a:t>
            </a:r>
            <a:endParaRPr lang="en-US" cap="none" dirty="0">
              <a:solidFill>
                <a:schemeClr val="tx1"/>
              </a:solidFill>
            </a:endParaRPr>
          </a:p>
        </p:txBody>
      </p:sp>
      <p:cxnSp>
        <p:nvCxnSpPr>
          <p:cNvPr id="20" name="Straight Arrow Connector 19"/>
          <p:cNvCxnSpPr/>
          <p:nvPr/>
        </p:nvCxnSpPr>
        <p:spPr>
          <a:xfrm flipH="1">
            <a:off x="739589" y="4443187"/>
            <a:ext cx="3329835" cy="2899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421081" y="3370494"/>
            <a:ext cx="776519" cy="218862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nvSpPr>
        <p:spPr>
          <a:xfrm>
            <a:off x="3293845" y="4888990"/>
            <a:ext cx="2395358" cy="62010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en-US" b="1" cap="none" dirty="0" smtClean="0">
                <a:solidFill>
                  <a:schemeClr val="tx1"/>
                </a:solidFill>
              </a:rPr>
              <a:t>Intuitive</a:t>
            </a:r>
            <a:endParaRPr lang="en-US" cap="none" dirty="0">
              <a:solidFill>
                <a:schemeClr val="tx1"/>
              </a:solidFill>
            </a:endParaRPr>
          </a:p>
        </p:txBody>
      </p:sp>
      <p:cxnSp>
        <p:nvCxnSpPr>
          <p:cNvPr id="25" name="Straight Arrow Connector 24"/>
          <p:cNvCxnSpPr/>
          <p:nvPr/>
        </p:nvCxnSpPr>
        <p:spPr>
          <a:xfrm flipH="1">
            <a:off x="2562668" y="5104013"/>
            <a:ext cx="1438517" cy="2890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934477" y="4881558"/>
            <a:ext cx="1083184" cy="2418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001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5771" y="1290918"/>
            <a:ext cx="8570259" cy="5109882"/>
          </a:xfrm>
        </p:spPr>
        <p:txBody>
          <a:bodyPr anchor="t">
            <a:normAutofit/>
          </a:bodyPr>
          <a:lstStyle/>
          <a:p>
            <a:pPr marL="0" indent="0">
              <a:buNone/>
            </a:pPr>
            <a:r>
              <a:rPr lang="en-US" sz="2400" b="1" cap="none" dirty="0" smtClean="0">
                <a:solidFill>
                  <a:srgbClr val="00B0F0"/>
                </a:solidFill>
              </a:rPr>
              <a:t>Tasks</a:t>
            </a:r>
            <a:r>
              <a:rPr lang="en-US" sz="2400" b="1" cap="none" dirty="0">
                <a:solidFill>
                  <a:srgbClr val="00B0F0"/>
                </a:solidFill>
              </a:rPr>
              <a:t>: abstract and concrete, rationale</a:t>
            </a:r>
          </a:p>
          <a:p>
            <a:pPr marL="914400" lvl="1" indent="-457200">
              <a:buSzPct val="100000"/>
              <a:buFont typeface="+mj-lt"/>
              <a:buAutoNum type="arabicPeriod"/>
            </a:pPr>
            <a:r>
              <a:rPr lang="en-US" sz="2000" cap="none" dirty="0" smtClean="0">
                <a:solidFill>
                  <a:schemeClr val="tx1"/>
                </a:solidFill>
                <a:effectLst/>
              </a:rPr>
              <a:t>You </a:t>
            </a:r>
            <a:r>
              <a:rPr lang="en-US" sz="2000" cap="none" dirty="0">
                <a:solidFill>
                  <a:schemeClr val="tx1"/>
                </a:solidFill>
                <a:effectLst/>
              </a:rPr>
              <a:t>recall that you ate 1 serve of fruit to day. Log that</a:t>
            </a:r>
            <a:r>
              <a:rPr lang="en-US" sz="2000" cap="none" dirty="0" smtClean="0">
                <a:solidFill>
                  <a:schemeClr val="tx1"/>
                </a:solidFill>
                <a:effectLst/>
              </a:rPr>
              <a:t>.</a:t>
            </a:r>
          </a:p>
          <a:p>
            <a:pPr lvl="2">
              <a:buSzPct val="100000"/>
              <a:buFont typeface="Wingdings" panose="05000000000000000000" pitchFamily="2" charset="2"/>
              <a:buChar char="Ø"/>
            </a:pPr>
            <a:r>
              <a:rPr lang="en-US" sz="1800" cap="none" dirty="0" smtClean="0">
                <a:solidFill>
                  <a:srgbClr val="FFFF00"/>
                </a:solidFill>
                <a:effectLst/>
              </a:rPr>
              <a:t>Test the simple functionality of the main and most important task of the application.</a:t>
            </a:r>
            <a:endParaRPr lang="en-US" sz="1800" cap="none" dirty="0">
              <a:solidFill>
                <a:srgbClr val="FFFF00"/>
              </a:solidFill>
              <a:effectLst/>
            </a:endParaRPr>
          </a:p>
          <a:p>
            <a:pPr marL="914400" lvl="1" indent="-457200">
              <a:buSzPct val="100000"/>
              <a:buFont typeface="+mj-lt"/>
              <a:buAutoNum type="arabicPeriod"/>
            </a:pPr>
            <a:r>
              <a:rPr lang="en-US" sz="2000" cap="none" dirty="0">
                <a:solidFill>
                  <a:schemeClr val="tx1"/>
                </a:solidFill>
                <a:effectLst/>
              </a:rPr>
              <a:t>You recall that you ate 3 serves of vegetables to day. Log that</a:t>
            </a:r>
            <a:r>
              <a:rPr lang="en-US" sz="2000" cap="none" dirty="0" smtClean="0">
                <a:solidFill>
                  <a:schemeClr val="tx1"/>
                </a:solidFill>
                <a:effectLst/>
              </a:rPr>
              <a:t>.</a:t>
            </a:r>
          </a:p>
          <a:p>
            <a:pPr lvl="2">
              <a:buSzPct val="100000"/>
              <a:buFont typeface="Wingdings" panose="05000000000000000000" pitchFamily="2" charset="2"/>
              <a:buChar char="Ø"/>
            </a:pPr>
            <a:r>
              <a:rPr lang="en-US" sz="1800" cap="none" dirty="0" smtClean="0">
                <a:solidFill>
                  <a:srgbClr val="FFFF00"/>
                </a:solidFill>
                <a:effectLst/>
              </a:rPr>
              <a:t>Repeat the same aspect with similar task to confirm the design problem if it occurs in Task1.</a:t>
            </a:r>
            <a:endParaRPr lang="en-US" sz="1800" cap="none" dirty="0">
              <a:solidFill>
                <a:srgbClr val="FFFF00"/>
              </a:solidFill>
              <a:effectLst/>
            </a:endParaRPr>
          </a:p>
          <a:p>
            <a:pPr marL="914400" lvl="1" indent="-457200">
              <a:buSzPct val="100000"/>
              <a:buFont typeface="+mj-lt"/>
              <a:buAutoNum type="arabicPeriod"/>
            </a:pPr>
            <a:r>
              <a:rPr lang="en-US" sz="2000" cap="none" dirty="0">
                <a:solidFill>
                  <a:schemeClr val="tx1"/>
                </a:solidFill>
                <a:effectLst/>
              </a:rPr>
              <a:t>You </a:t>
            </a:r>
            <a:r>
              <a:rPr lang="en-US" sz="2000" cap="none" dirty="0" err="1">
                <a:solidFill>
                  <a:schemeClr val="tx1"/>
                </a:solidFill>
                <a:effectLst/>
              </a:rPr>
              <a:t>realise</a:t>
            </a:r>
            <a:r>
              <a:rPr lang="en-US" sz="2000" cap="none" dirty="0">
                <a:solidFill>
                  <a:schemeClr val="tx1"/>
                </a:solidFill>
                <a:effectLst/>
              </a:rPr>
              <a:t> that was a mistake and you actually ate only 2 serves of vegetables. Update the logger for that</a:t>
            </a:r>
            <a:r>
              <a:rPr lang="en-US" sz="2000" cap="none" dirty="0" smtClean="0">
                <a:solidFill>
                  <a:schemeClr val="tx1"/>
                </a:solidFill>
                <a:effectLst/>
              </a:rPr>
              <a:t>.</a:t>
            </a:r>
          </a:p>
          <a:p>
            <a:pPr lvl="2">
              <a:buSzPct val="100000"/>
              <a:buFont typeface="Wingdings" panose="05000000000000000000" pitchFamily="2" charset="2"/>
              <a:buChar char="Ø"/>
            </a:pPr>
            <a:r>
              <a:rPr lang="en-US" sz="1800" cap="none" dirty="0" smtClean="0">
                <a:solidFill>
                  <a:srgbClr val="FFFF00"/>
                </a:solidFill>
                <a:effectLst/>
              </a:rPr>
              <a:t>Examine another aspect of the design which is crucial for any users when a mistake is made. In this flexibility and freedom of control are tested.</a:t>
            </a:r>
            <a:endParaRPr lang="en-US" sz="1800" cap="none" dirty="0">
              <a:solidFill>
                <a:srgbClr val="FFFF00"/>
              </a:solidFill>
              <a:effectLst/>
            </a:endParaRPr>
          </a:p>
          <a:p>
            <a:endParaRPr lang="en-US" sz="2000" cap="none" dirty="0"/>
          </a:p>
        </p:txBody>
      </p:sp>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Think-Aloud Evaluation</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6646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5771" y="1248229"/>
            <a:ext cx="8570259" cy="5152571"/>
          </a:xfrm>
        </p:spPr>
        <p:txBody>
          <a:bodyPr anchor="t"/>
          <a:lstStyle/>
          <a:p>
            <a:pPr marL="0" indent="0">
              <a:buNone/>
            </a:pPr>
            <a:r>
              <a:rPr lang="en-US" sz="2000" b="1" cap="none" dirty="0" smtClean="0">
                <a:solidFill>
                  <a:srgbClr val="00B0F0"/>
                </a:solidFill>
              </a:rPr>
              <a:t>Summary </a:t>
            </a:r>
            <a:r>
              <a:rPr lang="en-US" sz="2000" b="1" cap="none" dirty="0">
                <a:solidFill>
                  <a:srgbClr val="00B0F0"/>
                </a:solidFill>
              </a:rPr>
              <a:t>of relevant information about the </a:t>
            </a:r>
            <a:r>
              <a:rPr lang="en-US" sz="2000" b="1" cap="none" dirty="0" smtClean="0">
                <a:solidFill>
                  <a:srgbClr val="00B0F0"/>
                </a:solidFill>
              </a:rPr>
              <a:t>users:</a:t>
            </a:r>
          </a:p>
          <a:p>
            <a:pPr lvl="1"/>
            <a:r>
              <a:rPr lang="en-US" sz="1800" cap="none" dirty="0" smtClean="0">
                <a:solidFill>
                  <a:schemeClr val="tx1"/>
                </a:solidFill>
              </a:rPr>
              <a:t>18 – 34 years old</a:t>
            </a:r>
          </a:p>
          <a:p>
            <a:pPr lvl="1"/>
            <a:r>
              <a:rPr lang="en-US" sz="1800" cap="none" dirty="0" smtClean="0">
                <a:solidFill>
                  <a:schemeClr val="tx1"/>
                </a:solidFill>
              </a:rPr>
              <a:t>Good mix of genders</a:t>
            </a:r>
          </a:p>
          <a:p>
            <a:pPr lvl="1"/>
            <a:r>
              <a:rPr lang="en-US" sz="1800" cap="none" dirty="0" smtClean="0">
                <a:solidFill>
                  <a:schemeClr val="tx1"/>
                </a:solidFill>
              </a:rPr>
              <a:t>Most are students</a:t>
            </a:r>
          </a:p>
          <a:p>
            <a:pPr lvl="1"/>
            <a:r>
              <a:rPr lang="en-US" sz="1800" cap="none" dirty="0" smtClean="0">
                <a:solidFill>
                  <a:schemeClr val="tx1"/>
                </a:solidFill>
              </a:rPr>
              <a:t>Medium to high computer skills</a:t>
            </a:r>
            <a:endParaRPr lang="en-US" sz="1800" cap="none" dirty="0">
              <a:solidFill>
                <a:schemeClr val="tx1"/>
              </a:solidFill>
            </a:endParaRPr>
          </a:p>
        </p:txBody>
      </p:sp>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Think-Aloud Evaluation</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669708960"/>
              </p:ext>
            </p:extLst>
          </p:nvPr>
        </p:nvGraphicFramePr>
        <p:xfrm>
          <a:off x="658690" y="3790648"/>
          <a:ext cx="7820493" cy="2438400"/>
        </p:xfrm>
        <a:graphic>
          <a:graphicData uri="http://schemas.openxmlformats.org/drawingml/2006/table">
            <a:tbl>
              <a:tblPr firstRow="1" firstCol="1" bandRow="1">
                <a:tableStyleId>{74C1A8A3-306A-4EB7-A6B1-4F7E0EB9C5D6}</a:tableStyleId>
              </a:tblPr>
              <a:tblGrid>
                <a:gridCol w="2171595"/>
                <a:gridCol w="1067975"/>
                <a:gridCol w="1067975"/>
                <a:gridCol w="1376998"/>
                <a:gridCol w="1067975"/>
                <a:gridCol w="1067975"/>
              </a:tblGrid>
              <a:tr h="263892">
                <a:tc>
                  <a:txBody>
                    <a:bodyPr/>
                    <a:lstStyle/>
                    <a:p>
                      <a:pPr marL="0" marR="0" algn="ctr">
                        <a:lnSpc>
                          <a:spcPct val="200000"/>
                        </a:lnSpc>
                        <a:spcBef>
                          <a:spcPts val="0"/>
                        </a:spcBef>
                        <a:spcAft>
                          <a:spcPts val="0"/>
                        </a:spcAft>
                      </a:pPr>
                      <a:r>
                        <a:rPr lang="en-AU" sz="1600" dirty="0">
                          <a:effectLst/>
                        </a:rPr>
                        <a:t>Background</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dirty="0">
                          <a:effectLst/>
                        </a:rPr>
                        <a:t>P1</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dirty="0">
                          <a:effectLst/>
                        </a:rPr>
                        <a:t>P2</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dirty="0">
                          <a:effectLst/>
                        </a:rPr>
                        <a:t>P3</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dirty="0">
                          <a:effectLst/>
                        </a:rPr>
                        <a:t>P4</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dirty="0">
                          <a:effectLst/>
                        </a:rPr>
                        <a:t>P5</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r h="143302">
                <a:tc>
                  <a:txBody>
                    <a:bodyPr/>
                    <a:lstStyle/>
                    <a:p>
                      <a:pPr marL="0" marR="0" algn="l">
                        <a:lnSpc>
                          <a:spcPct val="200000"/>
                        </a:lnSpc>
                        <a:spcBef>
                          <a:spcPts val="0"/>
                        </a:spcBef>
                        <a:spcAft>
                          <a:spcPts val="0"/>
                        </a:spcAft>
                      </a:pPr>
                      <a:r>
                        <a:rPr lang="en-AU" sz="1600" dirty="0">
                          <a:effectLst/>
                        </a:rPr>
                        <a:t>Age</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a:effectLst/>
                        </a:rPr>
                        <a:t>22</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a:effectLst/>
                        </a:rPr>
                        <a:t>34</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a:effectLst/>
                        </a:rPr>
                        <a:t>29</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a:effectLst/>
                        </a:rPr>
                        <a:t>18</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a:effectLst/>
                        </a:rPr>
                        <a:t>24</a:t>
                      </a:r>
                      <a:endParaRPr lang="en-US" sz="1600" b="1">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r h="261257">
                <a:tc>
                  <a:txBody>
                    <a:bodyPr/>
                    <a:lstStyle/>
                    <a:p>
                      <a:pPr marL="0" marR="0" algn="l">
                        <a:lnSpc>
                          <a:spcPct val="200000"/>
                        </a:lnSpc>
                        <a:spcBef>
                          <a:spcPts val="0"/>
                        </a:spcBef>
                        <a:spcAft>
                          <a:spcPts val="0"/>
                        </a:spcAft>
                      </a:pPr>
                      <a:r>
                        <a:rPr lang="en-AU" sz="1600" dirty="0">
                          <a:effectLst/>
                        </a:rPr>
                        <a:t>Gender</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a:effectLst/>
                        </a:rPr>
                        <a:t>Female</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a:effectLst/>
                        </a:rPr>
                        <a:t>Male</a:t>
                      </a:r>
                      <a:endParaRPr lang="en-US" sz="1600" b="1">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smtClean="0">
                          <a:effectLst/>
                        </a:rPr>
                        <a:t>Female</a:t>
                      </a:r>
                      <a:endParaRPr lang="en-US" sz="1600" b="1" dirty="0">
                        <a:effectLst/>
                      </a:endParaRPr>
                    </a:p>
                  </a:txBody>
                  <a:tcPr marL="68580" marR="68580" marT="0" marB="0" anchor="ctr"/>
                </a:tc>
                <a:tc>
                  <a:txBody>
                    <a:bodyPr/>
                    <a:lstStyle/>
                    <a:p>
                      <a:pPr marL="0" marR="0" algn="ctr">
                        <a:lnSpc>
                          <a:spcPct val="200000"/>
                        </a:lnSpc>
                        <a:spcBef>
                          <a:spcPts val="0"/>
                        </a:spcBef>
                        <a:spcAft>
                          <a:spcPts val="0"/>
                        </a:spcAft>
                      </a:pPr>
                      <a:r>
                        <a:rPr lang="en-AU" sz="1600" b="1" dirty="0" smtClean="0">
                          <a:effectLst/>
                        </a:rPr>
                        <a:t>Female</a:t>
                      </a:r>
                      <a:endParaRPr lang="en-US" sz="1600" b="1" dirty="0">
                        <a:effectLst/>
                      </a:endParaRPr>
                    </a:p>
                  </a:txBody>
                  <a:tcPr marL="68580" marR="68580" marT="0" marB="0" anchor="ctr"/>
                </a:tc>
                <a:tc>
                  <a:txBody>
                    <a:bodyPr/>
                    <a:lstStyle/>
                    <a:p>
                      <a:pPr marL="0" marR="0" algn="ctr">
                        <a:lnSpc>
                          <a:spcPct val="200000"/>
                        </a:lnSpc>
                        <a:spcBef>
                          <a:spcPts val="0"/>
                        </a:spcBef>
                        <a:spcAft>
                          <a:spcPts val="0"/>
                        </a:spcAft>
                      </a:pPr>
                      <a:r>
                        <a:rPr lang="en-AU" sz="1600" b="1" dirty="0">
                          <a:effectLst/>
                        </a:rPr>
                        <a:t>Male</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r h="188686">
                <a:tc>
                  <a:txBody>
                    <a:bodyPr/>
                    <a:lstStyle/>
                    <a:p>
                      <a:pPr marL="0" marR="0" algn="l">
                        <a:lnSpc>
                          <a:spcPct val="200000"/>
                        </a:lnSpc>
                        <a:spcBef>
                          <a:spcPts val="0"/>
                        </a:spcBef>
                        <a:spcAft>
                          <a:spcPts val="0"/>
                        </a:spcAft>
                      </a:pPr>
                      <a:r>
                        <a:rPr lang="en-AU" sz="1600" dirty="0">
                          <a:effectLst/>
                        </a:rPr>
                        <a:t>Occupation</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a:effectLst/>
                        </a:rPr>
                        <a:t>Student</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800"/>
                        </a:spcAft>
                      </a:pPr>
                      <a:r>
                        <a:rPr lang="en-AU" sz="1600" b="1" dirty="0">
                          <a:effectLst/>
                        </a:rPr>
                        <a:t>Manager</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a:effectLst/>
                        </a:rPr>
                        <a:t>Accountant</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smtClean="0">
                          <a:effectLst/>
                        </a:rPr>
                        <a:t>Student</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smtClean="0">
                          <a:effectLst/>
                        </a:rPr>
                        <a:t>Student</a:t>
                      </a:r>
                      <a:endParaRPr lang="en-US" sz="1600" b="1" dirty="0">
                        <a:effectLst/>
                      </a:endParaRPr>
                    </a:p>
                  </a:txBody>
                  <a:tcPr marL="68580" marR="68580" marT="0" marB="0" anchor="ctr"/>
                </a:tc>
              </a:tr>
              <a:tr h="25628">
                <a:tc>
                  <a:txBody>
                    <a:bodyPr/>
                    <a:lstStyle/>
                    <a:p>
                      <a:pPr marL="0" marR="0" algn="l">
                        <a:lnSpc>
                          <a:spcPct val="200000"/>
                        </a:lnSpc>
                        <a:spcBef>
                          <a:spcPts val="0"/>
                        </a:spcBef>
                        <a:spcAft>
                          <a:spcPts val="0"/>
                        </a:spcAft>
                      </a:pPr>
                      <a:r>
                        <a:rPr lang="en-AU" sz="1600" dirty="0">
                          <a:effectLst/>
                        </a:rPr>
                        <a:t>Computer Literacy</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a:effectLst/>
                        </a:rPr>
                        <a:t>High</a:t>
                      </a:r>
                      <a:endParaRPr lang="en-US" sz="1600" b="1">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a:effectLst/>
                        </a:rPr>
                        <a:t>Medium</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a:effectLst/>
                        </a:rPr>
                        <a:t>Medium</a:t>
                      </a:r>
                      <a:endParaRPr lang="en-US" sz="1600" b="1">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a:effectLst/>
                        </a:rPr>
                        <a:t>Medium</a:t>
                      </a:r>
                      <a:endParaRPr lang="en-US" sz="1600" b="1">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algn="ctr">
                        <a:lnSpc>
                          <a:spcPct val="200000"/>
                        </a:lnSpc>
                        <a:spcBef>
                          <a:spcPts val="0"/>
                        </a:spcBef>
                        <a:spcAft>
                          <a:spcPts val="0"/>
                        </a:spcAft>
                      </a:pPr>
                      <a:r>
                        <a:rPr lang="en-AU" sz="1600" b="1" dirty="0">
                          <a:effectLst/>
                        </a:rPr>
                        <a:t>High</a:t>
                      </a:r>
                      <a:endParaRPr lang="en-US" sz="16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bl>
          </a:graphicData>
        </a:graphic>
      </p:graphicFrame>
    </p:spTree>
    <p:extLst>
      <p:ext uri="{BB962C8B-B14F-4D97-AF65-F5344CB8AC3E}">
        <p14:creationId xmlns:p14="http://schemas.microsoft.com/office/powerpoint/2010/main" val="3386640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171" y="1290918"/>
            <a:ext cx="7750629" cy="5109882"/>
          </a:xfrm>
        </p:spPr>
        <p:txBody>
          <a:bodyPr anchor="t"/>
          <a:lstStyle/>
          <a:p>
            <a:pPr marL="0" indent="0">
              <a:buNone/>
            </a:pPr>
            <a:r>
              <a:rPr lang="en-US" sz="2000" b="1" cap="none" dirty="0" smtClean="0">
                <a:solidFill>
                  <a:srgbClr val="00B0F0"/>
                </a:solidFill>
              </a:rPr>
              <a:t>USER 1 - Summary </a:t>
            </a:r>
            <a:r>
              <a:rPr lang="en-US" sz="2000" b="1" cap="none" dirty="0">
                <a:solidFill>
                  <a:srgbClr val="00B0F0"/>
                </a:solidFill>
              </a:rPr>
              <a:t>of O</a:t>
            </a:r>
            <a:r>
              <a:rPr lang="en-US" sz="2000" b="1" cap="none" dirty="0" smtClean="0">
                <a:solidFill>
                  <a:srgbClr val="00B0F0"/>
                </a:solidFill>
              </a:rPr>
              <a:t>bservations</a:t>
            </a:r>
            <a:endParaRPr lang="en-US" cap="none" dirty="0"/>
          </a:p>
        </p:txBody>
      </p:sp>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Think-Aloud Evaluation</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684436830"/>
              </p:ext>
            </p:extLst>
          </p:nvPr>
        </p:nvGraphicFramePr>
        <p:xfrm>
          <a:off x="282389" y="1782501"/>
          <a:ext cx="8563640" cy="3880805"/>
        </p:xfrm>
        <a:graphic>
          <a:graphicData uri="http://schemas.openxmlformats.org/drawingml/2006/table">
            <a:tbl>
              <a:tblPr firstRow="1" firstCol="1" bandRow="1">
                <a:tableStyleId>{5C22544A-7EE6-4342-B048-85BDC9FD1C3A}</a:tableStyleId>
              </a:tblPr>
              <a:tblGrid>
                <a:gridCol w="1411940"/>
                <a:gridCol w="2383900"/>
                <a:gridCol w="2383900"/>
                <a:gridCol w="2383900"/>
              </a:tblGrid>
              <a:tr h="126731">
                <a:tc>
                  <a:txBody>
                    <a:bodyPr/>
                    <a:lstStyle/>
                    <a:p>
                      <a:pPr>
                        <a:lnSpc>
                          <a:spcPct val="107000"/>
                        </a:lnSpc>
                        <a:spcAft>
                          <a:spcPts val="0"/>
                        </a:spcAft>
                      </a:pPr>
                      <a:r>
                        <a:rPr lang="en-US" sz="1400" dirty="0">
                          <a:effectLst/>
                        </a:rPr>
                        <a:t> </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Task 1</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2</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3</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161181">
                <a:tc>
                  <a:txBody>
                    <a:bodyPr/>
                    <a:lstStyle/>
                    <a:p>
                      <a:pPr>
                        <a:lnSpc>
                          <a:spcPct val="107000"/>
                        </a:lnSpc>
                        <a:spcAft>
                          <a:spcPts val="0"/>
                        </a:spcAft>
                      </a:pPr>
                      <a:r>
                        <a:rPr lang="en-US" sz="1400">
                          <a:effectLst/>
                        </a:rPr>
                        <a:t>Success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Yes</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161181">
                <a:tc>
                  <a:txBody>
                    <a:bodyPr/>
                    <a:lstStyle/>
                    <a:p>
                      <a:pPr>
                        <a:lnSpc>
                          <a:spcPct val="107000"/>
                        </a:lnSpc>
                        <a:spcAft>
                          <a:spcPts val="0"/>
                        </a:spcAft>
                      </a:pPr>
                      <a:r>
                        <a:rPr lang="en-US" sz="1400">
                          <a:effectLst/>
                        </a:rPr>
                        <a:t>Time</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50s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15s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40s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1520393">
                <a:tc>
                  <a:txBody>
                    <a:bodyPr/>
                    <a:lstStyle/>
                    <a:p>
                      <a:pPr>
                        <a:lnSpc>
                          <a:spcPct val="107000"/>
                        </a:lnSpc>
                        <a:spcAft>
                          <a:spcPts val="0"/>
                        </a:spcAft>
                      </a:pPr>
                      <a:r>
                        <a:rPr lang="en-US" sz="1400">
                          <a:effectLst/>
                        </a:rPr>
                        <a:t>Observations </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The user firstly look into Instruction, then click fruit group pie chart based on instruction.</a:t>
                      </a:r>
                      <a:endParaRPr lang="en-AU" sz="1400" dirty="0">
                        <a:effectLst/>
                      </a:endParaRPr>
                    </a:p>
                    <a:p>
                      <a:pPr>
                        <a:lnSpc>
                          <a:spcPct val="107000"/>
                        </a:lnSpc>
                        <a:spcAft>
                          <a:spcPts val="0"/>
                        </a:spcAft>
                      </a:pPr>
                      <a:r>
                        <a:rPr lang="en-US" sz="1400" dirty="0">
                          <a:effectLst/>
                        </a:rPr>
                        <a:t>Next, the user adjust the numbers of serves into 1. Finally clicking "done".</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The user click vegetable group and adjust the numbers of serves into 3. Then click "Done".</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First of all, the user click on "History" and the food that the user logged is displayed on the screen. click on "Edit" button, and adjust the numbers of serves into 2. Finally click "Done".</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161181">
                <a:tc>
                  <a:txBody>
                    <a:bodyPr/>
                    <a:lstStyle/>
                    <a:p>
                      <a:pPr>
                        <a:lnSpc>
                          <a:spcPct val="107000"/>
                        </a:lnSpc>
                        <a:spcAft>
                          <a:spcPts val="0"/>
                        </a:spcAft>
                      </a:pPr>
                      <a:r>
                        <a:rPr lang="en-US" sz="1400">
                          <a:effectLst/>
                        </a:rPr>
                        <a:t>Errors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No</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No</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No</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706247">
                <a:tc>
                  <a:txBody>
                    <a:bodyPr/>
                    <a:lstStyle/>
                    <a:p>
                      <a:pPr>
                        <a:lnSpc>
                          <a:spcPct val="107000"/>
                        </a:lnSpc>
                        <a:spcAft>
                          <a:spcPts val="0"/>
                        </a:spcAft>
                      </a:pPr>
                      <a:r>
                        <a:rPr lang="en-US" sz="1400">
                          <a:effectLst/>
                        </a:rPr>
                        <a:t>User’s comments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Very easy under the instructions.</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The same operation with the first task.</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dirty="0">
                          <a:effectLst/>
                        </a:rPr>
                        <a:t>All information they need is displayed on the screen. The information is useful and the navigation is clearly.</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9" name="Rectangle 8"/>
          <p:cNvSpPr/>
          <p:nvPr/>
        </p:nvSpPr>
        <p:spPr>
          <a:xfrm>
            <a:off x="497297" y="5752479"/>
            <a:ext cx="8120376" cy="830997"/>
          </a:xfrm>
          <a:prstGeom prst="rect">
            <a:avLst/>
          </a:prstGeom>
        </p:spPr>
        <p:txBody>
          <a:bodyPr wrap="square">
            <a:spAutoFit/>
          </a:bodyPr>
          <a:lstStyle/>
          <a:p>
            <a:r>
              <a:rPr lang="en-AU" sz="1600" dirty="0">
                <a:solidFill>
                  <a:schemeClr val="accent2">
                    <a:lumMod val="20000"/>
                    <a:lumOff val="80000"/>
                  </a:schemeClr>
                </a:solidFill>
              </a:rPr>
              <a:t>The user can easily complete all three tasks in a short time. There is no errors during the user perform these tasks, because she read carefully all instructions before she preform the tasks.</a:t>
            </a:r>
          </a:p>
        </p:txBody>
      </p:sp>
    </p:spTree>
    <p:extLst>
      <p:ext uri="{BB962C8B-B14F-4D97-AF65-F5344CB8AC3E}">
        <p14:creationId xmlns:p14="http://schemas.microsoft.com/office/powerpoint/2010/main" val="17471725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171" y="1290918"/>
            <a:ext cx="7750629" cy="5109882"/>
          </a:xfrm>
        </p:spPr>
        <p:txBody>
          <a:bodyPr anchor="t"/>
          <a:lstStyle/>
          <a:p>
            <a:pPr marL="0" indent="0">
              <a:buNone/>
            </a:pPr>
            <a:r>
              <a:rPr lang="en-US" sz="2000" b="1" cap="none" dirty="0" smtClean="0">
                <a:solidFill>
                  <a:srgbClr val="00B0F0"/>
                </a:solidFill>
              </a:rPr>
              <a:t>USER 2 - Summary </a:t>
            </a:r>
            <a:r>
              <a:rPr lang="en-US" sz="2000" b="1" cap="none" dirty="0">
                <a:solidFill>
                  <a:srgbClr val="00B0F0"/>
                </a:solidFill>
              </a:rPr>
              <a:t>of O</a:t>
            </a:r>
            <a:r>
              <a:rPr lang="en-US" sz="2000" b="1" cap="none" dirty="0" smtClean="0">
                <a:solidFill>
                  <a:srgbClr val="00B0F0"/>
                </a:solidFill>
              </a:rPr>
              <a:t>bservations</a:t>
            </a:r>
            <a:endParaRPr lang="en-US" cap="none" dirty="0"/>
          </a:p>
        </p:txBody>
      </p:sp>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Think-Aloud Evaluation</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4234937500"/>
              </p:ext>
            </p:extLst>
          </p:nvPr>
        </p:nvGraphicFramePr>
        <p:xfrm>
          <a:off x="275771" y="1813090"/>
          <a:ext cx="8526776" cy="3652523"/>
        </p:xfrm>
        <a:graphic>
          <a:graphicData uri="http://schemas.openxmlformats.org/drawingml/2006/table">
            <a:tbl>
              <a:tblPr firstRow="1" firstCol="1" bandRow="1">
                <a:tableStyleId>{5C22544A-7EE6-4342-B048-85BDC9FD1C3A}</a:tableStyleId>
              </a:tblPr>
              <a:tblGrid>
                <a:gridCol w="1485794"/>
                <a:gridCol w="3173506"/>
                <a:gridCol w="772440"/>
                <a:gridCol w="3095036"/>
              </a:tblGrid>
              <a:tr h="170424">
                <a:tc>
                  <a:txBody>
                    <a:bodyPr/>
                    <a:lstStyle/>
                    <a:p>
                      <a:pPr>
                        <a:lnSpc>
                          <a:spcPct val="107000"/>
                        </a:lnSpc>
                        <a:spcAft>
                          <a:spcPts val="0"/>
                        </a:spcAft>
                      </a:pPr>
                      <a:r>
                        <a:rPr lang="en-AU" sz="1400" dirty="0">
                          <a:effectLst/>
                        </a:rPr>
                        <a:t> </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1</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2</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3</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170424">
                <a:tc>
                  <a:txBody>
                    <a:bodyPr/>
                    <a:lstStyle/>
                    <a:p>
                      <a:pPr>
                        <a:lnSpc>
                          <a:spcPct val="107000"/>
                        </a:lnSpc>
                        <a:spcAft>
                          <a:spcPts val="0"/>
                        </a:spcAft>
                      </a:pPr>
                      <a:r>
                        <a:rPr lang="en-US" sz="1400">
                          <a:effectLst/>
                        </a:rPr>
                        <a:t>Success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170424">
                <a:tc>
                  <a:txBody>
                    <a:bodyPr/>
                    <a:lstStyle/>
                    <a:p>
                      <a:pPr>
                        <a:lnSpc>
                          <a:spcPct val="107000"/>
                        </a:lnSpc>
                        <a:spcAft>
                          <a:spcPts val="0"/>
                        </a:spcAft>
                      </a:pPr>
                      <a:r>
                        <a:rPr lang="en-US" sz="1400">
                          <a:effectLst/>
                        </a:rPr>
                        <a:t>Time</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20s</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7s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15s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1192965">
                <a:tc>
                  <a:txBody>
                    <a:bodyPr/>
                    <a:lstStyle/>
                    <a:p>
                      <a:pPr>
                        <a:lnSpc>
                          <a:spcPct val="107000"/>
                        </a:lnSpc>
                        <a:spcAft>
                          <a:spcPts val="0"/>
                        </a:spcAft>
                      </a:pPr>
                      <a:r>
                        <a:rPr lang="en-US" sz="1400">
                          <a:effectLst/>
                        </a:rPr>
                        <a:t>Observations </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The user looks at the pie chart and clicks on "Fruit" section. Then he changes the serve number, but couldn't find where to change the date. Then, he realizes the date up top, and proceeds by clicking "Done"</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Perform the task quickly. </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The user tries clicking on the graph, but nothing happens. Then, he sees the history, clicks, and finds the logged information. He searches through the log and finds vegetable item. He clicks on "edit" and changes the number. </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170424">
                <a:tc>
                  <a:txBody>
                    <a:bodyPr/>
                    <a:lstStyle/>
                    <a:p>
                      <a:pPr>
                        <a:lnSpc>
                          <a:spcPct val="107000"/>
                        </a:lnSpc>
                        <a:spcAft>
                          <a:spcPts val="0"/>
                        </a:spcAft>
                      </a:pPr>
                      <a:r>
                        <a:rPr lang="en-US" sz="1400">
                          <a:effectLst/>
                        </a:rPr>
                        <a:t>Errors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Trying to click on the graph.</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681694">
                <a:tc>
                  <a:txBody>
                    <a:bodyPr/>
                    <a:lstStyle/>
                    <a:p>
                      <a:pPr>
                        <a:lnSpc>
                          <a:spcPct val="107000"/>
                        </a:lnSpc>
                        <a:spcAft>
                          <a:spcPts val="0"/>
                        </a:spcAft>
                      </a:pPr>
                      <a:r>
                        <a:rPr lang="en-US" sz="1400">
                          <a:effectLst/>
                        </a:rPr>
                        <a:t>User’s comments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The date should be located close to the pie chart. It also could be better if a calendar is implemented for a faster way to select any date.</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The history is clearly displayed, but he just didn't notice it.</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8" name="Rectangle 7"/>
          <p:cNvSpPr/>
          <p:nvPr/>
        </p:nvSpPr>
        <p:spPr>
          <a:xfrm>
            <a:off x="414069" y="5623591"/>
            <a:ext cx="8120376" cy="830997"/>
          </a:xfrm>
          <a:prstGeom prst="rect">
            <a:avLst/>
          </a:prstGeom>
        </p:spPr>
        <p:txBody>
          <a:bodyPr wrap="square">
            <a:spAutoFit/>
          </a:bodyPr>
          <a:lstStyle/>
          <a:p>
            <a:r>
              <a:rPr lang="en-AU" sz="1600" dirty="0"/>
              <a:t>The user complete all tasks very quickly. He just simply click buttons that he need. One error that made by him is that he click on the graph rather than the "History". Once he found the "History" button, he can easily finish the task. </a:t>
            </a:r>
            <a:endParaRPr lang="en-AU" sz="1600" dirty="0">
              <a:solidFill>
                <a:schemeClr val="accent2">
                  <a:lumMod val="20000"/>
                  <a:lumOff val="80000"/>
                </a:schemeClr>
              </a:solidFill>
            </a:endParaRPr>
          </a:p>
        </p:txBody>
      </p:sp>
    </p:spTree>
    <p:extLst>
      <p:ext uri="{BB962C8B-B14F-4D97-AF65-F5344CB8AC3E}">
        <p14:creationId xmlns:p14="http://schemas.microsoft.com/office/powerpoint/2010/main" val="4117386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171" y="1290918"/>
            <a:ext cx="7750629" cy="5109882"/>
          </a:xfrm>
        </p:spPr>
        <p:txBody>
          <a:bodyPr anchor="t"/>
          <a:lstStyle/>
          <a:p>
            <a:pPr marL="0" indent="0">
              <a:buNone/>
            </a:pPr>
            <a:r>
              <a:rPr lang="en-US" sz="2000" b="1" cap="none" dirty="0" smtClean="0">
                <a:solidFill>
                  <a:srgbClr val="00B0F0"/>
                </a:solidFill>
              </a:rPr>
              <a:t>USER 3 - Summary </a:t>
            </a:r>
            <a:r>
              <a:rPr lang="en-US" sz="2000" b="1" cap="none" dirty="0">
                <a:solidFill>
                  <a:srgbClr val="00B0F0"/>
                </a:solidFill>
              </a:rPr>
              <a:t>of O</a:t>
            </a:r>
            <a:r>
              <a:rPr lang="en-US" sz="2000" b="1" cap="none" dirty="0" smtClean="0">
                <a:solidFill>
                  <a:srgbClr val="00B0F0"/>
                </a:solidFill>
              </a:rPr>
              <a:t>bservations</a:t>
            </a:r>
            <a:endParaRPr lang="en-US" cap="none" dirty="0"/>
          </a:p>
        </p:txBody>
      </p:sp>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Think-Aloud Evaluation</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483761033"/>
              </p:ext>
            </p:extLst>
          </p:nvPr>
        </p:nvGraphicFramePr>
        <p:xfrm>
          <a:off x="275770" y="1811389"/>
          <a:ext cx="8666523" cy="2739393"/>
        </p:xfrm>
        <a:graphic>
          <a:graphicData uri="http://schemas.openxmlformats.org/drawingml/2006/table">
            <a:tbl>
              <a:tblPr firstRow="1" firstCol="1" bandRow="1">
                <a:tableStyleId>{5C22544A-7EE6-4342-B048-85BDC9FD1C3A}</a:tableStyleId>
              </a:tblPr>
              <a:tblGrid>
                <a:gridCol w="1830370"/>
                <a:gridCol w="2336495"/>
                <a:gridCol w="2168364"/>
                <a:gridCol w="2331294"/>
              </a:tblGrid>
              <a:tr h="0">
                <a:tc>
                  <a:txBody>
                    <a:bodyPr/>
                    <a:lstStyle/>
                    <a:p>
                      <a:pPr>
                        <a:lnSpc>
                          <a:spcPct val="107000"/>
                        </a:lnSpc>
                        <a:spcAft>
                          <a:spcPts val="0"/>
                        </a:spcAft>
                      </a:pPr>
                      <a:r>
                        <a:rPr lang="en-AU" sz="1400" dirty="0">
                          <a:effectLst/>
                        </a:rPr>
                        <a:t> </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1</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2</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Task 3</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Success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Time</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40s </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20s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1m 15s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Observations </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Looking for fruit items.</a:t>
                      </a:r>
                      <a:endParaRPr lang="en-AU" sz="1400">
                        <a:effectLst/>
                      </a:endParaRPr>
                    </a:p>
                    <a:p>
                      <a:pPr>
                        <a:lnSpc>
                          <a:spcPct val="107000"/>
                        </a:lnSpc>
                        <a:spcAft>
                          <a:spcPts val="0"/>
                        </a:spcAft>
                      </a:pPr>
                      <a:r>
                        <a:rPr lang="en-US" sz="1400">
                          <a:effectLst/>
                        </a:rPr>
                        <a:t>User doesn’t know if bf, lunch or dinner.</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Very quick. Similar procedure than task 1</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User clicked vegetable option. Then, try to find an update option. Came back to main page. User used help option.</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Errors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 </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User’s comments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Very easy and interactive</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No problems</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The history button is not very intuitive in order to update an item.</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8" name="Rectangle 7"/>
          <p:cNvSpPr/>
          <p:nvPr/>
        </p:nvSpPr>
        <p:spPr>
          <a:xfrm>
            <a:off x="592303" y="5073139"/>
            <a:ext cx="8120376" cy="830997"/>
          </a:xfrm>
          <a:prstGeom prst="rect">
            <a:avLst/>
          </a:prstGeom>
        </p:spPr>
        <p:txBody>
          <a:bodyPr wrap="square">
            <a:spAutoFit/>
          </a:bodyPr>
          <a:lstStyle/>
          <a:p>
            <a:r>
              <a:rPr lang="en-AU" sz="1600" dirty="0"/>
              <a:t>All tasks can be successfully performed by the user. For the first two task, the users can finish them very easily without any  problems. When the user preform the third task, he click on "Help" to help him complete the task.  </a:t>
            </a:r>
            <a:endParaRPr lang="en-AU" sz="1600" dirty="0">
              <a:solidFill>
                <a:schemeClr val="accent2">
                  <a:lumMod val="20000"/>
                  <a:lumOff val="80000"/>
                </a:schemeClr>
              </a:solidFill>
            </a:endParaRPr>
          </a:p>
        </p:txBody>
      </p:sp>
    </p:spTree>
    <p:extLst>
      <p:ext uri="{BB962C8B-B14F-4D97-AF65-F5344CB8AC3E}">
        <p14:creationId xmlns:p14="http://schemas.microsoft.com/office/powerpoint/2010/main" val="3854320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171" y="1290918"/>
            <a:ext cx="7750629" cy="5109882"/>
          </a:xfrm>
        </p:spPr>
        <p:txBody>
          <a:bodyPr anchor="t"/>
          <a:lstStyle/>
          <a:p>
            <a:pPr marL="0" indent="0">
              <a:buNone/>
            </a:pPr>
            <a:r>
              <a:rPr lang="en-US" sz="2000" b="1" cap="none" dirty="0" smtClean="0">
                <a:solidFill>
                  <a:srgbClr val="00B0F0"/>
                </a:solidFill>
              </a:rPr>
              <a:t>USER 4 - Summary </a:t>
            </a:r>
            <a:r>
              <a:rPr lang="en-US" sz="2000" b="1" cap="none" dirty="0">
                <a:solidFill>
                  <a:srgbClr val="00B0F0"/>
                </a:solidFill>
              </a:rPr>
              <a:t>of O</a:t>
            </a:r>
            <a:r>
              <a:rPr lang="en-US" sz="2000" b="1" cap="none" dirty="0" smtClean="0">
                <a:solidFill>
                  <a:srgbClr val="00B0F0"/>
                </a:solidFill>
              </a:rPr>
              <a:t>bservations</a:t>
            </a:r>
            <a:endParaRPr lang="en-US" cap="none" dirty="0"/>
          </a:p>
        </p:txBody>
      </p:sp>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Think-Aloud Evaluation</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942847386"/>
              </p:ext>
            </p:extLst>
          </p:nvPr>
        </p:nvGraphicFramePr>
        <p:xfrm>
          <a:off x="275771" y="1801745"/>
          <a:ext cx="8570258" cy="3424239"/>
        </p:xfrm>
        <a:graphic>
          <a:graphicData uri="http://schemas.openxmlformats.org/drawingml/2006/table">
            <a:tbl>
              <a:tblPr firstRow="1" firstCol="1" bandRow="1">
                <a:tableStyleId>{5C22544A-7EE6-4342-B048-85BDC9FD1C3A}</a:tableStyleId>
              </a:tblPr>
              <a:tblGrid>
                <a:gridCol w="1391633"/>
                <a:gridCol w="2366714"/>
                <a:gridCol w="1775011"/>
                <a:gridCol w="3036900"/>
              </a:tblGrid>
              <a:tr h="0">
                <a:tc>
                  <a:txBody>
                    <a:bodyPr/>
                    <a:lstStyle/>
                    <a:p>
                      <a:pPr>
                        <a:lnSpc>
                          <a:spcPct val="107000"/>
                        </a:lnSpc>
                        <a:spcAft>
                          <a:spcPts val="0"/>
                        </a:spcAft>
                      </a:pPr>
                      <a:r>
                        <a:rPr lang="en-AU" sz="1400" dirty="0">
                          <a:effectLst/>
                        </a:rPr>
                        <a:t> </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1</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2</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3</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Success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Time</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16s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9s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36s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Observations </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The user did the logging through the pie chart after some error operation.</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The user quickly did the logging through the pie chart</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The user was not sure about where to click, so she clicked the help button, and read closely until she found instructions on task 3. And then successfully completed the task.</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Errors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The user tried to click at the spreadsheet at first.</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No</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No</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User’s comments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It could better if the instruction is "select a food group to log" </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Pretty easy, because it is basically the same with Task 1.</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rPr>
                        <a:t>The help information is useful.</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8" name="Rectangle 7"/>
          <p:cNvSpPr/>
          <p:nvPr/>
        </p:nvSpPr>
        <p:spPr>
          <a:xfrm>
            <a:off x="592303" y="5583704"/>
            <a:ext cx="8120376" cy="584775"/>
          </a:xfrm>
          <a:prstGeom prst="rect">
            <a:avLst/>
          </a:prstGeom>
        </p:spPr>
        <p:txBody>
          <a:bodyPr wrap="square">
            <a:spAutoFit/>
          </a:bodyPr>
          <a:lstStyle/>
          <a:p>
            <a:r>
              <a:rPr lang="en-US" altLang="zh-CN" sz="1600" dirty="0" smtClean="0"/>
              <a:t>T</a:t>
            </a:r>
            <a:r>
              <a:rPr lang="en-AU" sz="1600" dirty="0" smtClean="0"/>
              <a:t>he </a:t>
            </a:r>
            <a:r>
              <a:rPr lang="en-AU" sz="1600" dirty="0"/>
              <a:t>user can complete all tasks in the case of relying on </a:t>
            </a:r>
            <a:r>
              <a:rPr lang="en-AU" sz="1600" dirty="0" smtClean="0"/>
              <a:t>the help</a:t>
            </a:r>
            <a:r>
              <a:rPr lang="en-AU" sz="1600" dirty="0"/>
              <a:t> information and has some suggestions for the help.</a:t>
            </a:r>
            <a:endParaRPr lang="en-AU" sz="1600" dirty="0">
              <a:solidFill>
                <a:schemeClr val="accent2">
                  <a:lumMod val="20000"/>
                  <a:lumOff val="80000"/>
                </a:schemeClr>
              </a:solidFill>
            </a:endParaRPr>
          </a:p>
        </p:txBody>
      </p:sp>
    </p:spTree>
    <p:extLst>
      <p:ext uri="{BB962C8B-B14F-4D97-AF65-F5344CB8AC3E}">
        <p14:creationId xmlns:p14="http://schemas.microsoft.com/office/powerpoint/2010/main" val="2354679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171" y="1290918"/>
            <a:ext cx="7750629" cy="5109882"/>
          </a:xfrm>
        </p:spPr>
        <p:txBody>
          <a:bodyPr anchor="t"/>
          <a:lstStyle/>
          <a:p>
            <a:pPr marL="0" indent="0">
              <a:buNone/>
            </a:pPr>
            <a:r>
              <a:rPr lang="en-US" sz="2000" b="1" cap="none" dirty="0" smtClean="0">
                <a:solidFill>
                  <a:srgbClr val="00B0F0"/>
                </a:solidFill>
              </a:rPr>
              <a:t>USER 5 - Summary </a:t>
            </a:r>
            <a:r>
              <a:rPr lang="en-US" sz="2000" b="1" cap="none" dirty="0">
                <a:solidFill>
                  <a:srgbClr val="00B0F0"/>
                </a:solidFill>
              </a:rPr>
              <a:t>of O</a:t>
            </a:r>
            <a:r>
              <a:rPr lang="en-US" sz="2000" b="1" cap="none" dirty="0" smtClean="0">
                <a:solidFill>
                  <a:srgbClr val="00B0F0"/>
                </a:solidFill>
              </a:rPr>
              <a:t>bservations</a:t>
            </a:r>
            <a:endParaRPr lang="en-US" cap="none" dirty="0"/>
          </a:p>
        </p:txBody>
      </p:sp>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Think-Aloud Evaluation</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639728105"/>
              </p:ext>
            </p:extLst>
          </p:nvPr>
        </p:nvGraphicFramePr>
        <p:xfrm>
          <a:off x="275770" y="1778578"/>
          <a:ext cx="8570259" cy="2282827"/>
        </p:xfrm>
        <a:graphic>
          <a:graphicData uri="http://schemas.openxmlformats.org/drawingml/2006/table">
            <a:tbl>
              <a:tblPr firstRow="1" firstCol="1" bandRow="1">
                <a:tableStyleId>{5C22544A-7EE6-4342-B048-85BDC9FD1C3A}</a:tableStyleId>
              </a:tblPr>
              <a:tblGrid>
                <a:gridCol w="1386668"/>
                <a:gridCol w="3650930"/>
                <a:gridCol w="863883"/>
                <a:gridCol w="2668778"/>
              </a:tblGrid>
              <a:tr h="0">
                <a:tc>
                  <a:txBody>
                    <a:bodyPr/>
                    <a:lstStyle/>
                    <a:p>
                      <a:pPr>
                        <a:lnSpc>
                          <a:spcPct val="107000"/>
                        </a:lnSpc>
                        <a:spcAft>
                          <a:spcPts val="0"/>
                        </a:spcAft>
                      </a:pPr>
                      <a:r>
                        <a:rPr lang="en-AU" sz="1400" dirty="0">
                          <a:effectLst/>
                        </a:rPr>
                        <a:t> </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1</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2</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Task 3</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Success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AU"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AU"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 </a:t>
                      </a:r>
                      <a:r>
                        <a:rPr lang="en-AU" sz="1400">
                          <a:effectLst/>
                        </a:rPr>
                        <a:t>Yes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Time</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AU" sz="1400">
                          <a:effectLst/>
                        </a:rPr>
                        <a:t>30s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AU" sz="1400">
                          <a:effectLst/>
                        </a:rPr>
                        <a:t>15s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 </a:t>
                      </a:r>
                      <a:r>
                        <a:rPr lang="en-AU" sz="1400">
                          <a:effectLst/>
                        </a:rPr>
                        <a:t>30s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Observations </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AU" sz="1400" dirty="0">
                          <a:effectLst/>
                        </a:rPr>
                        <a:t>The user skipped the Instruction at the first time and then go back through help. After spending a few seconds to read it, the task is done quickly. </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AU" sz="1400">
                          <a:effectLst/>
                        </a:rPr>
                        <a:t>Easy and quick.</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 </a:t>
                      </a:r>
                      <a:r>
                        <a:rPr lang="en-AU" sz="1400">
                          <a:effectLst/>
                        </a:rPr>
                        <a:t>The user go back and check the instruction again and then finished the task without problem.</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Errors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AU" sz="1400">
                          <a:effectLst/>
                        </a:rPr>
                        <a:t>N/A</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AU" sz="1400">
                          <a:effectLst/>
                        </a:rPr>
                        <a:t>N/A</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rPr>
                        <a:t> N/A</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a:lnSpc>
                          <a:spcPct val="107000"/>
                        </a:lnSpc>
                        <a:spcAft>
                          <a:spcPts val="0"/>
                        </a:spcAft>
                      </a:pPr>
                      <a:r>
                        <a:rPr lang="en-US" sz="1400">
                          <a:effectLst/>
                        </a:rPr>
                        <a:t>User’s comments</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AU" sz="1400">
                          <a:effectLst/>
                        </a:rPr>
                        <a:t>Instruction is too long to be read totally.</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AU" sz="1400">
                          <a:effectLst/>
                        </a:rPr>
                        <a:t>Easy</a:t>
                      </a:r>
                      <a:endParaRPr lang="en-AU"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AU" sz="1400" dirty="0">
                          <a:effectLst/>
                        </a:rPr>
                        <a:t> instruction looks not perfect.</a:t>
                      </a:r>
                      <a:endParaRPr lang="en-AU"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8" name="Rectangle 7"/>
          <p:cNvSpPr/>
          <p:nvPr/>
        </p:nvSpPr>
        <p:spPr>
          <a:xfrm>
            <a:off x="497297" y="4587850"/>
            <a:ext cx="8120376" cy="584775"/>
          </a:xfrm>
          <a:prstGeom prst="rect">
            <a:avLst/>
          </a:prstGeom>
        </p:spPr>
        <p:txBody>
          <a:bodyPr wrap="square">
            <a:spAutoFit/>
          </a:bodyPr>
          <a:lstStyle/>
          <a:p>
            <a:r>
              <a:rPr lang="en-AU" sz="1600" dirty="0"/>
              <a:t>The user can finish all tasks properly and the only problem with him is that the instruction seems not so friendly and might make the experience slightly worse.</a:t>
            </a:r>
            <a:endParaRPr lang="en-AU" sz="1600" dirty="0">
              <a:solidFill>
                <a:schemeClr val="accent2">
                  <a:lumMod val="20000"/>
                  <a:lumOff val="80000"/>
                </a:schemeClr>
              </a:solidFill>
            </a:endParaRPr>
          </a:p>
        </p:txBody>
      </p:sp>
    </p:spTree>
    <p:extLst>
      <p:ext uri="{BB962C8B-B14F-4D97-AF65-F5344CB8AC3E}">
        <p14:creationId xmlns:p14="http://schemas.microsoft.com/office/powerpoint/2010/main" val="37304368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171" y="1290918"/>
            <a:ext cx="7750629" cy="5109882"/>
          </a:xfrm>
        </p:spPr>
        <p:txBody>
          <a:bodyPr anchor="t"/>
          <a:lstStyle/>
          <a:p>
            <a:pPr marL="0" indent="0">
              <a:buNone/>
            </a:pPr>
            <a:r>
              <a:rPr lang="en-US" sz="2000" b="1" cap="none" dirty="0">
                <a:solidFill>
                  <a:srgbClr val="00B0F0"/>
                </a:solidFill>
              </a:rPr>
              <a:t>Summary of Key Problems </a:t>
            </a:r>
            <a:r>
              <a:rPr lang="en-US" sz="2000" b="1" cap="none" dirty="0" smtClean="0">
                <a:solidFill>
                  <a:srgbClr val="00B0F0"/>
                </a:solidFill>
              </a:rPr>
              <a:t>Identified</a:t>
            </a:r>
          </a:p>
          <a:p>
            <a:pPr marL="0" indent="0">
              <a:buNone/>
            </a:pPr>
            <a:r>
              <a:rPr lang="en-US" sz="2000" b="1" cap="none" dirty="0" smtClean="0">
                <a:solidFill>
                  <a:srgbClr val="00B0F0"/>
                </a:solidFill>
              </a:rPr>
              <a:t> </a:t>
            </a:r>
            <a:endParaRPr lang="en-US" sz="2000" b="1" cap="none" dirty="0">
              <a:solidFill>
                <a:srgbClr val="00B0F0"/>
              </a:solidFill>
            </a:endParaRPr>
          </a:p>
          <a:p>
            <a:r>
              <a:rPr lang="en-AU" sz="2000" cap="none" dirty="0" smtClean="0">
                <a:solidFill>
                  <a:schemeClr val="tx1"/>
                </a:solidFill>
              </a:rPr>
              <a:t>The </a:t>
            </a:r>
            <a:r>
              <a:rPr lang="en-AU" sz="2000" cap="none" dirty="0">
                <a:solidFill>
                  <a:schemeClr val="tx1"/>
                </a:solidFill>
              </a:rPr>
              <a:t>history button is not so intuitive for updating records</a:t>
            </a:r>
            <a:r>
              <a:rPr lang="en-AU" sz="2000" cap="none" dirty="0" smtClean="0">
                <a:solidFill>
                  <a:schemeClr val="tx1"/>
                </a:solidFill>
              </a:rPr>
              <a:t>.</a:t>
            </a:r>
            <a:endParaRPr lang="en-AU" sz="2000" cap="none" dirty="0">
              <a:solidFill>
                <a:schemeClr val="tx1"/>
              </a:solidFill>
            </a:endParaRPr>
          </a:p>
          <a:p>
            <a:r>
              <a:rPr lang="en-AU" sz="2000" cap="none" dirty="0" smtClean="0">
                <a:solidFill>
                  <a:schemeClr val="tx1"/>
                </a:solidFill>
              </a:rPr>
              <a:t>The </a:t>
            </a:r>
            <a:r>
              <a:rPr lang="en-AU" sz="2000" cap="none" dirty="0">
                <a:solidFill>
                  <a:schemeClr val="tx1"/>
                </a:solidFill>
              </a:rPr>
              <a:t>interface of instruction is not perfectly </a:t>
            </a:r>
            <a:r>
              <a:rPr lang="en-AU" sz="2000" cap="none" dirty="0" smtClean="0">
                <a:solidFill>
                  <a:schemeClr val="tx1"/>
                </a:solidFill>
              </a:rPr>
              <a:t>user-friendly</a:t>
            </a:r>
            <a:endParaRPr lang="en-AU" sz="2000" cap="none" dirty="0">
              <a:solidFill>
                <a:schemeClr val="tx1"/>
              </a:solidFill>
            </a:endParaRPr>
          </a:p>
          <a:p>
            <a:r>
              <a:rPr lang="en-AU" sz="2000" cap="none" dirty="0" smtClean="0">
                <a:solidFill>
                  <a:schemeClr val="tx1"/>
                </a:solidFill>
              </a:rPr>
              <a:t>“</a:t>
            </a:r>
            <a:r>
              <a:rPr lang="en-AU" sz="2000" cap="none" dirty="0">
                <a:solidFill>
                  <a:schemeClr val="tx1"/>
                </a:solidFill>
              </a:rPr>
              <a:t>Size a serve” button is not easy to figure out in the number of serves field. Its size and location is not so intuitive for user experience</a:t>
            </a:r>
            <a:r>
              <a:rPr lang="en-AU" sz="2000" cap="none" dirty="0" smtClean="0">
                <a:solidFill>
                  <a:schemeClr val="tx1"/>
                </a:solidFill>
              </a:rPr>
              <a:t>.</a:t>
            </a:r>
            <a:endParaRPr lang="en-AU" sz="2000" cap="none" dirty="0">
              <a:solidFill>
                <a:schemeClr val="tx1"/>
              </a:solidFill>
            </a:endParaRPr>
          </a:p>
          <a:p>
            <a:r>
              <a:rPr lang="en-AU" sz="2000" cap="none" dirty="0" smtClean="0">
                <a:solidFill>
                  <a:schemeClr val="tx1"/>
                </a:solidFill>
              </a:rPr>
              <a:t>There </a:t>
            </a:r>
            <a:r>
              <a:rPr lang="en-AU" sz="2000" cap="none" dirty="0">
                <a:solidFill>
                  <a:schemeClr val="tx1"/>
                </a:solidFill>
              </a:rPr>
              <a:t>is no changes or process status when user enter a new record.</a:t>
            </a:r>
            <a:endParaRPr lang="en-US" sz="2000" cap="none" dirty="0">
              <a:solidFill>
                <a:schemeClr val="tx1"/>
              </a:solidFill>
            </a:endParaRPr>
          </a:p>
        </p:txBody>
      </p:sp>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Think-Aloud Evaluation</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710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171" y="1290918"/>
            <a:ext cx="7611089" cy="5109882"/>
          </a:xfrm>
        </p:spPr>
        <p:txBody>
          <a:bodyPr anchor="t"/>
          <a:lstStyle/>
          <a:p>
            <a:pPr marL="0" indent="0">
              <a:buNone/>
            </a:pPr>
            <a:r>
              <a:rPr lang="en-US" sz="2000" b="1" cap="none" dirty="0">
                <a:solidFill>
                  <a:srgbClr val="00B0F0"/>
                </a:solidFill>
              </a:rPr>
              <a:t>Critique of </a:t>
            </a:r>
            <a:r>
              <a:rPr lang="en-US" sz="2000" b="1" cap="none" dirty="0" smtClean="0">
                <a:solidFill>
                  <a:srgbClr val="00B0F0"/>
                </a:solidFill>
              </a:rPr>
              <a:t>the Work</a:t>
            </a:r>
          </a:p>
          <a:p>
            <a:pPr marL="0" indent="0">
              <a:buNone/>
            </a:pPr>
            <a:endParaRPr lang="en-US" sz="2000" b="1" cap="none" dirty="0">
              <a:solidFill>
                <a:srgbClr val="00B0F0"/>
              </a:solidFill>
            </a:endParaRPr>
          </a:p>
          <a:p>
            <a:r>
              <a:rPr lang="en-AU" sz="2000" cap="none" dirty="0">
                <a:solidFill>
                  <a:schemeClr val="tx1"/>
                </a:solidFill>
              </a:rPr>
              <a:t>The demographics of participants for think-aloud tasks do not has good </a:t>
            </a:r>
            <a:r>
              <a:rPr lang="en-AU" sz="2000" cap="none" dirty="0" smtClean="0">
                <a:solidFill>
                  <a:schemeClr val="tx1"/>
                </a:solidFill>
              </a:rPr>
              <a:t>coverage. The </a:t>
            </a:r>
            <a:r>
              <a:rPr lang="en-AU" sz="2000" cap="none" dirty="0">
                <a:solidFill>
                  <a:schemeClr val="tx1"/>
                </a:solidFill>
              </a:rPr>
              <a:t>age range only covers 18 to 34. In addition, none of the participants has low computer literacy. </a:t>
            </a:r>
            <a:endParaRPr lang="en-AU" sz="2000" cap="none" dirty="0" smtClean="0">
              <a:solidFill>
                <a:schemeClr val="tx1"/>
              </a:solidFill>
            </a:endParaRPr>
          </a:p>
          <a:p>
            <a:r>
              <a:rPr lang="en-AU" sz="2000" cap="none" dirty="0" smtClean="0">
                <a:solidFill>
                  <a:schemeClr val="tx1"/>
                </a:solidFill>
              </a:rPr>
              <a:t>Further </a:t>
            </a:r>
            <a:r>
              <a:rPr lang="en-AU" sz="2000" cap="none" dirty="0">
                <a:solidFill>
                  <a:schemeClr val="tx1"/>
                </a:solidFill>
              </a:rPr>
              <a:t>TA tests for a wide number of users and with different background (range of age or computer literacy), would allow us to can get other problems and comments about the user experience and their usability.</a:t>
            </a:r>
            <a:endParaRPr lang="en-US" sz="2000" cap="none" dirty="0">
              <a:solidFill>
                <a:schemeClr val="tx1"/>
              </a:solidFill>
            </a:endParaRPr>
          </a:p>
        </p:txBody>
      </p:sp>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Think-Aloud Evaluation</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549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348" y="1290918"/>
            <a:ext cx="7511472" cy="5109882"/>
          </a:xfrm>
        </p:spPr>
        <p:txBody>
          <a:bodyPr anchor="t">
            <a:normAutofit lnSpcReduction="10000"/>
          </a:bodyPr>
          <a:lstStyle/>
          <a:p>
            <a:pPr marL="0" indent="0">
              <a:buNone/>
            </a:pPr>
            <a:r>
              <a:rPr lang="en-US" sz="2400" b="1" cap="none" dirty="0" smtClean="0">
                <a:solidFill>
                  <a:srgbClr val="00B0F0"/>
                </a:solidFill>
              </a:rPr>
              <a:t>1. Minimalist and Ease of Use</a:t>
            </a:r>
          </a:p>
          <a:p>
            <a:r>
              <a:rPr lang="en-US" sz="2000" cap="none" dirty="0" smtClean="0">
                <a:solidFill>
                  <a:schemeClr val="tx1"/>
                </a:solidFill>
              </a:rPr>
              <a:t>Logging all the intakes can be quite tedious and frustrating.</a:t>
            </a:r>
          </a:p>
          <a:p>
            <a:r>
              <a:rPr lang="en-US" sz="2000" cap="none" dirty="0" smtClean="0">
                <a:solidFill>
                  <a:schemeClr val="tx1"/>
                </a:solidFill>
              </a:rPr>
              <a:t>Extra efforts need to be invested before each meal.</a:t>
            </a:r>
          </a:p>
          <a:p>
            <a:r>
              <a:rPr lang="en-US" sz="2000" cap="none" dirty="0" smtClean="0">
                <a:solidFill>
                  <a:schemeClr val="tx1"/>
                </a:solidFill>
              </a:rPr>
              <a:t>Taking pictures helps reducing a lot of work.</a:t>
            </a:r>
          </a:p>
          <a:p>
            <a:endParaRPr lang="en-US" sz="2000" cap="none" dirty="0">
              <a:solidFill>
                <a:schemeClr val="tx1"/>
              </a:solidFill>
            </a:endParaRPr>
          </a:p>
          <a:p>
            <a:pPr>
              <a:buFont typeface="Wingdings" panose="05000000000000000000" pitchFamily="2" charset="2"/>
              <a:buChar char="ü"/>
            </a:pPr>
            <a:r>
              <a:rPr lang="en-US" sz="2000" cap="none" dirty="0" smtClean="0">
                <a:solidFill>
                  <a:schemeClr val="tx1"/>
                </a:solidFill>
              </a:rPr>
              <a:t>The design should be quite simple and does not take too much effort to complete the task in order to avoid such frustration.</a:t>
            </a:r>
          </a:p>
          <a:p>
            <a:pPr>
              <a:buFont typeface="Wingdings" panose="05000000000000000000" pitchFamily="2" charset="2"/>
              <a:buChar char="ü"/>
            </a:pPr>
            <a:r>
              <a:rPr lang="en-US" sz="2000" cap="none" dirty="0" smtClean="0">
                <a:solidFill>
                  <a:schemeClr val="tx1"/>
                </a:solidFill>
              </a:rPr>
              <a:t>The appearance should look clean and pleasing to the users.</a:t>
            </a:r>
          </a:p>
          <a:p>
            <a:pPr>
              <a:buFont typeface="Wingdings" panose="05000000000000000000" pitchFamily="2" charset="2"/>
              <a:buChar char="ü"/>
            </a:pPr>
            <a:r>
              <a:rPr lang="en-US" sz="2000" cap="none" dirty="0" smtClean="0">
                <a:solidFill>
                  <a:schemeClr val="tx1"/>
                </a:solidFill>
              </a:rPr>
              <a:t>Use symbols and icons that are intuitive to users to minimize complexity.</a:t>
            </a:r>
          </a:p>
          <a:p>
            <a:pPr marL="0" indent="0">
              <a:buNone/>
            </a:pPr>
            <a:endParaRPr lang="en-US" cap="none" dirty="0" smtClean="0">
              <a:solidFill>
                <a:srgbClr val="00B0F0"/>
              </a:solidFill>
            </a:endParaRPr>
          </a:p>
          <a:p>
            <a:endParaRPr lang="en-US" cap="none" dirty="0">
              <a:solidFill>
                <a:srgbClr val="00B0F0"/>
              </a:solidFill>
            </a:endParaRPr>
          </a:p>
        </p:txBody>
      </p:sp>
      <p:sp>
        <p:nvSpPr>
          <p:cNvPr id="5" name="Title 1"/>
          <p:cNvSpPr txBox="1">
            <a:spLocks/>
          </p:cNvSpPr>
          <p:nvPr/>
        </p:nvSpPr>
        <p:spPr>
          <a:xfrm>
            <a:off x="414069" y="157850"/>
            <a:ext cx="8298610" cy="95039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dirty="0">
                <a:solidFill>
                  <a:schemeClr val="tx1"/>
                </a:solidFill>
                <a:effectLst/>
              </a:rPr>
              <a:t>Summary of Key Lessons from </a:t>
            </a:r>
            <a:r>
              <a:rPr lang="en-US" cap="none" dirty="0" smtClean="0">
                <a:solidFill>
                  <a:schemeClr val="tx1"/>
                </a:solidFill>
                <a:effectLst/>
              </a:rPr>
              <a:t>Personal Logging</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0041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585" y="1227257"/>
            <a:ext cx="7750629" cy="5109882"/>
          </a:xfrm>
        </p:spPr>
        <p:txBody>
          <a:bodyPr anchor="t">
            <a:normAutofit fontScale="92500"/>
          </a:bodyPr>
          <a:lstStyle/>
          <a:p>
            <a:pPr marL="0" indent="0">
              <a:buNone/>
            </a:pPr>
            <a:r>
              <a:rPr lang="en-US" sz="2000" b="1" cap="none" dirty="0">
                <a:solidFill>
                  <a:srgbClr val="00B0F0"/>
                </a:solidFill>
              </a:rPr>
              <a:t>Critique of </a:t>
            </a:r>
            <a:r>
              <a:rPr lang="en-US" sz="2000" b="1" cap="none" dirty="0" smtClean="0">
                <a:solidFill>
                  <a:srgbClr val="00B0F0"/>
                </a:solidFill>
              </a:rPr>
              <a:t>the Interface</a:t>
            </a:r>
            <a:endParaRPr lang="en-US" sz="2000" b="1" cap="none" dirty="0">
              <a:solidFill>
                <a:srgbClr val="00B0F0"/>
              </a:solidFill>
            </a:endParaRPr>
          </a:p>
          <a:p>
            <a:r>
              <a:rPr lang="en-AU" sz="2000" cap="none" dirty="0">
                <a:solidFill>
                  <a:schemeClr val="tx1"/>
                </a:solidFill>
              </a:rPr>
              <a:t>The entry data for new records is not straightaway in the main. It must be done after choose a food group.</a:t>
            </a:r>
          </a:p>
          <a:p>
            <a:r>
              <a:rPr lang="en-AU" sz="2000" cap="none" dirty="0">
                <a:solidFill>
                  <a:schemeClr val="tx1"/>
                </a:solidFill>
              </a:rPr>
              <a:t>The dashboard, where the dairy intake are, is smaller than food group buttons. Better implementation could allow to see bigger dairy intakes better spread out in the main screen.</a:t>
            </a:r>
          </a:p>
          <a:p>
            <a:r>
              <a:rPr lang="en-AU" sz="2000" cap="none" dirty="0">
                <a:solidFill>
                  <a:schemeClr val="tx1"/>
                </a:solidFill>
              </a:rPr>
              <a:t>Indication of recommended serves could be display clearly. This mean, use different colour when the ideal intake is reached for the user.</a:t>
            </a:r>
          </a:p>
          <a:p>
            <a:r>
              <a:rPr lang="en-AU" sz="2000" cap="none" dirty="0">
                <a:solidFill>
                  <a:schemeClr val="tx1"/>
                </a:solidFill>
              </a:rPr>
              <a:t>The current system just allow registering food for 5 groups. In order to make the system more scalable and adaptable should permit register of any food and drinks.</a:t>
            </a:r>
          </a:p>
          <a:p>
            <a:r>
              <a:rPr lang="en-AU" sz="2000" cap="none" dirty="0">
                <a:solidFill>
                  <a:schemeClr val="tx1"/>
                </a:solidFill>
              </a:rPr>
              <a:t>Show more notes in order to head the user through the system. Also, show changes status when a new record or action has been done in the system.</a:t>
            </a:r>
          </a:p>
        </p:txBody>
      </p:sp>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Think-Aloud Evaluation</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4351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Cognitive Walkthrough</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521886408"/>
              </p:ext>
            </p:extLst>
          </p:nvPr>
        </p:nvGraphicFramePr>
        <p:xfrm>
          <a:off x="275771" y="1335319"/>
          <a:ext cx="8570259" cy="5132012"/>
        </p:xfrm>
        <a:graphic>
          <a:graphicData uri="http://schemas.openxmlformats.org/drawingml/2006/table">
            <a:tbl>
              <a:tblPr firstRow="1" firstCol="1" bandRow="1" bandCol="1"/>
              <a:tblGrid>
                <a:gridCol w="1145395"/>
                <a:gridCol w="3582641"/>
                <a:gridCol w="3842223"/>
              </a:tblGrid>
              <a:tr h="435424">
                <a:tc gridSpan="3">
                  <a:txBody>
                    <a:bodyPr/>
                    <a:lstStyle/>
                    <a:p>
                      <a:pPr marL="0" marR="0" algn="ctr">
                        <a:spcBef>
                          <a:spcPts val="0"/>
                        </a:spcBef>
                        <a:spcAft>
                          <a:spcPts val="0"/>
                        </a:spcAft>
                        <a:tabLst>
                          <a:tab pos="720090" algn="l"/>
                        </a:tabLst>
                      </a:pPr>
                      <a:r>
                        <a:rPr lang="en-AU" sz="1600" b="1" kern="0" dirty="0">
                          <a:solidFill>
                            <a:srgbClr val="FF0000"/>
                          </a:solidFill>
                          <a:effectLst/>
                          <a:latin typeface="+mn-lt"/>
                          <a:cs typeface="Cordia New" panose="020B0304020202020204" pitchFamily="34" charset="-34"/>
                        </a:rPr>
                        <a:t>Task 1 - You recall that you ate 1 serve of fruit today. Log that</a:t>
                      </a:r>
                      <a:r>
                        <a:rPr lang="en-AU" sz="1600" b="1" kern="0" dirty="0" smtClean="0">
                          <a:solidFill>
                            <a:srgbClr val="FF0000"/>
                          </a:solidFill>
                          <a:effectLst/>
                          <a:latin typeface="+mn-lt"/>
                          <a:cs typeface="Cordia New" panose="020B0304020202020204" pitchFamily="34" charset="-34"/>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hMerge="1">
                  <a:txBody>
                    <a:bodyPr/>
                    <a:lstStyle/>
                    <a:p>
                      <a:endParaRPr lang="en-US"/>
                    </a:p>
                  </a:txBody>
                  <a:tcPr/>
                </a:tc>
                <a:tc hMerge="1">
                  <a:txBody>
                    <a:bodyPr/>
                    <a:lstStyle/>
                    <a:p>
                      <a:endParaRPr lang="en-US"/>
                    </a:p>
                  </a:txBody>
                  <a:tcPr/>
                </a:tc>
              </a:tr>
              <a:tr h="259886">
                <a:tc>
                  <a:txBody>
                    <a:bodyPr/>
                    <a:lstStyle/>
                    <a:p>
                      <a:pPr marL="0" marR="0" algn="ctr">
                        <a:spcBef>
                          <a:spcPts val="0"/>
                        </a:spcBef>
                        <a:spcAft>
                          <a:spcPts val="0"/>
                        </a:spcAft>
                        <a:tabLst>
                          <a:tab pos="720090" algn="l"/>
                        </a:tabLst>
                      </a:pPr>
                      <a:r>
                        <a:rPr lang="en-AU" sz="1600" b="1" kern="0" dirty="0">
                          <a:solidFill>
                            <a:schemeClr val="bg1"/>
                          </a:solidFill>
                          <a:effectLst/>
                          <a:latin typeface="+mn-lt"/>
                          <a:cs typeface="Cordia New" panose="020B0304020202020204" pitchFamily="34" charset="-34"/>
                        </a:rPr>
                        <a:t>Prototype</a:t>
                      </a:r>
                      <a:endParaRPr lang="en-US" sz="1600" b="1" kern="0" dirty="0">
                        <a:solidFill>
                          <a:schemeClr val="bg1"/>
                        </a:solidFill>
                        <a:effectLst/>
                        <a:latin typeface="+mn-lt"/>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107000"/>
                        </a:lnSpc>
                        <a:spcBef>
                          <a:spcPts val="0"/>
                        </a:spcBef>
                        <a:spcAft>
                          <a:spcPts val="0"/>
                        </a:spcAft>
                        <a:tabLst>
                          <a:tab pos="720090" algn="l"/>
                        </a:tabLst>
                      </a:pPr>
                      <a:r>
                        <a:rPr lang="en-AU" sz="1600" b="1" dirty="0">
                          <a:solidFill>
                            <a:schemeClr val="bg1"/>
                          </a:solidFill>
                          <a:effectLst/>
                          <a:latin typeface="+mn-lt"/>
                          <a:ea typeface="Calibri" panose="020F0502020204030204" pitchFamily="34" charset="0"/>
                          <a:cs typeface="Arial" panose="020B0604020202020204" pitchFamily="34" charset="0"/>
                        </a:rPr>
                        <a:t>Problems</a:t>
                      </a:r>
                      <a:endParaRPr lang="en-US" sz="1600" b="1"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107000"/>
                        </a:lnSpc>
                        <a:spcBef>
                          <a:spcPts val="0"/>
                        </a:spcBef>
                        <a:spcAft>
                          <a:spcPts val="0"/>
                        </a:spcAft>
                        <a:tabLst>
                          <a:tab pos="720090" algn="l"/>
                        </a:tabLst>
                      </a:pPr>
                      <a:r>
                        <a:rPr lang="en-AU" sz="1600" b="1" dirty="0">
                          <a:solidFill>
                            <a:schemeClr val="bg1"/>
                          </a:solidFill>
                          <a:effectLst/>
                          <a:latin typeface="+mn-lt"/>
                          <a:ea typeface="Calibri" panose="020F0502020204030204" pitchFamily="34" charset="0"/>
                          <a:cs typeface="Arial" panose="020B0604020202020204" pitchFamily="34" charset="0"/>
                        </a:rPr>
                        <a:t>Actions Taken</a:t>
                      </a:r>
                      <a:endParaRPr lang="en-US" sz="1600" b="1"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r h="1559318">
                <a:tc>
                  <a:txBody>
                    <a:bodyPr/>
                    <a:lstStyle/>
                    <a:p>
                      <a:pPr marL="0" marR="0" algn="ctr">
                        <a:lnSpc>
                          <a:spcPct val="107000"/>
                        </a:lnSpc>
                        <a:spcBef>
                          <a:spcPts val="0"/>
                        </a:spcBef>
                        <a:spcAft>
                          <a:spcPts val="0"/>
                        </a:spcAft>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Ver.1</a:t>
                      </a:r>
                      <a:endParaRPr lang="en-US" sz="1600"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342900" marR="0" lvl="0" indent="-342900" algn="thaiDi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The heading “Log by Food Group” causes confusion. Instruction is not obvious to users, unless they consult “Help”.</a:t>
                      </a:r>
                      <a:endParaRPr lang="en-US" sz="1600" dirty="0">
                        <a:solidFill>
                          <a:schemeClr val="bg1"/>
                        </a:solidFill>
                        <a:effectLst/>
                        <a:latin typeface="+mn-lt"/>
                        <a:ea typeface="Calibri" panose="020F0502020204030204" pitchFamily="34" charset="0"/>
                        <a:cs typeface="Cordia New" panose="020B0304020202020204" pitchFamily="34" charset="-34"/>
                      </a:endParaRPr>
                    </a:p>
                    <a:p>
                      <a:pPr marL="342900" marR="0" lvl="0" indent="-342900" algn="thaiDi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User cannot clearly see the system response after finish logging.</a:t>
                      </a:r>
                      <a:endParaRPr lang="en-US" sz="1600"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342900" marR="0" lvl="0" indent="-342900" algn="ju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Rephrase the term to “Select a Food Group” so that it serves as both a heading and an instruction</a:t>
                      </a:r>
                      <a:r>
                        <a:rPr lang="en-AU" sz="1600" dirty="0" smtClean="0">
                          <a:solidFill>
                            <a:schemeClr val="bg1"/>
                          </a:solidFill>
                          <a:effectLst/>
                          <a:latin typeface="+mn-lt"/>
                          <a:ea typeface="Calibri" panose="020F0502020204030204" pitchFamily="34" charset="0"/>
                          <a:cs typeface="Arial" panose="020B0604020202020204" pitchFamily="34" charset="0"/>
                        </a:rPr>
                        <a:t>.</a:t>
                      </a:r>
                      <a:endParaRPr lang="en-US" sz="1600" dirty="0" smtClean="0">
                        <a:solidFill>
                          <a:schemeClr val="bg1"/>
                        </a:solidFill>
                        <a:effectLst/>
                        <a:latin typeface="+mn-lt"/>
                        <a:ea typeface="Calibri" panose="020F0502020204030204" pitchFamily="34" charset="0"/>
                        <a:cs typeface="Cordia New" panose="020B0304020202020204" pitchFamily="34" charset="-34"/>
                      </a:endParaRPr>
                    </a:p>
                    <a:p>
                      <a:pPr marL="342900" marR="0" lvl="0" indent="-342900" algn="just">
                        <a:lnSpc>
                          <a:spcPct val="107000"/>
                        </a:lnSpc>
                        <a:spcBef>
                          <a:spcPts val="0"/>
                        </a:spcBef>
                        <a:spcAft>
                          <a:spcPts val="0"/>
                        </a:spcAft>
                        <a:buFont typeface="+mj-lt"/>
                        <a:buAutoNum type="arabicPeriod"/>
                        <a:tabLst>
                          <a:tab pos="720090" algn="l"/>
                        </a:tabLst>
                      </a:pPr>
                      <a:endParaRPr lang="en-US" sz="1600" dirty="0">
                        <a:solidFill>
                          <a:schemeClr val="bg1"/>
                        </a:solidFill>
                        <a:effectLst/>
                        <a:latin typeface="+mn-lt"/>
                        <a:ea typeface="Calibri" panose="020F0502020204030204" pitchFamily="34" charset="0"/>
                        <a:cs typeface="Cordia New" panose="020B0304020202020204" pitchFamily="34" charset="-34"/>
                      </a:endParaRPr>
                    </a:p>
                    <a:p>
                      <a:pPr marL="342900" marR="0" lvl="0" indent="-342900" algn="ju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Implement percentages on the bar chart, so users can see the change when finish logging an item. (i.e. change in percentage)</a:t>
                      </a:r>
                      <a:endParaRPr lang="en-US" sz="1600"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r h="1299432">
                <a:tc>
                  <a:txBody>
                    <a:bodyPr/>
                    <a:lstStyle/>
                    <a:p>
                      <a:pPr marL="0" marR="0" algn="ctr">
                        <a:lnSpc>
                          <a:spcPct val="107000"/>
                        </a:lnSpc>
                        <a:spcBef>
                          <a:spcPts val="0"/>
                        </a:spcBef>
                        <a:spcAft>
                          <a:spcPts val="0"/>
                        </a:spcAft>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Ver.2</a:t>
                      </a:r>
                      <a:endParaRPr lang="en-US" sz="1600"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342900" marR="0" lvl="0" indent="-342900" algn="thaiDist">
                        <a:lnSpc>
                          <a:spcPct val="107000"/>
                        </a:lnSpc>
                        <a:spcBef>
                          <a:spcPts val="0"/>
                        </a:spcBef>
                        <a:spcAft>
                          <a:spcPts val="0"/>
                        </a:spcAft>
                        <a:buFont typeface="+mj-lt"/>
                        <a:buAutoNum type="arabicPeriod"/>
                      </a:pPr>
                      <a:r>
                        <a:rPr lang="en-AU" sz="1600" dirty="0">
                          <a:solidFill>
                            <a:schemeClr val="bg1"/>
                          </a:solidFill>
                          <a:effectLst/>
                          <a:latin typeface="+mn-lt"/>
                          <a:ea typeface="Calibri" panose="020F0502020204030204" pitchFamily="34" charset="0"/>
                          <a:cs typeface="Arial" panose="020B0604020202020204" pitchFamily="34" charset="0"/>
                        </a:rPr>
                        <a:t>The pie chart with sections of food group contain some images which are too small to recognize. </a:t>
                      </a:r>
                      <a:endParaRPr lang="en-US" sz="1600" dirty="0">
                        <a:solidFill>
                          <a:schemeClr val="bg1"/>
                        </a:solidFill>
                        <a:effectLst/>
                        <a:latin typeface="+mn-lt"/>
                        <a:ea typeface="Calibri" panose="020F0502020204030204" pitchFamily="34" charset="0"/>
                        <a:cs typeface="Cordia New" panose="020B0304020202020204" pitchFamily="34" charset="-34"/>
                      </a:endParaRPr>
                    </a:p>
                    <a:p>
                      <a:pPr marL="342900" marR="0" lvl="0" indent="-342900" algn="thaiDi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“Help” is supposed to direct users to a detailed instruction, but the appearance does not stand out.</a:t>
                      </a:r>
                      <a:endParaRPr lang="en-US" sz="1600"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342900" marR="0" lvl="0" indent="-342900" algn="ju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Insert name for each group in text format, in addition to the images</a:t>
                      </a:r>
                      <a:r>
                        <a:rPr lang="en-AU" sz="1600" dirty="0" smtClean="0">
                          <a:solidFill>
                            <a:schemeClr val="bg1"/>
                          </a:solidFill>
                          <a:effectLst/>
                          <a:latin typeface="+mn-lt"/>
                          <a:ea typeface="Calibri" panose="020F0502020204030204" pitchFamily="34" charset="0"/>
                          <a:cs typeface="Arial" panose="020B0604020202020204" pitchFamily="34" charset="0"/>
                        </a:rPr>
                        <a:t>.</a:t>
                      </a:r>
                      <a:endParaRPr lang="en-US" sz="1600" dirty="0" smtClean="0">
                        <a:solidFill>
                          <a:schemeClr val="bg1"/>
                        </a:solidFill>
                        <a:effectLst/>
                        <a:latin typeface="+mn-lt"/>
                        <a:ea typeface="Calibri" panose="020F0502020204030204" pitchFamily="34" charset="0"/>
                        <a:cs typeface="Cordia New" panose="020B0304020202020204" pitchFamily="34" charset="-34"/>
                      </a:endParaRPr>
                    </a:p>
                    <a:p>
                      <a:pPr marL="342900" marR="0" lvl="0" indent="-342900" algn="just">
                        <a:lnSpc>
                          <a:spcPct val="107000"/>
                        </a:lnSpc>
                        <a:spcBef>
                          <a:spcPts val="0"/>
                        </a:spcBef>
                        <a:spcAft>
                          <a:spcPts val="0"/>
                        </a:spcAft>
                        <a:buFont typeface="+mj-lt"/>
                        <a:buAutoNum type="arabicPeriod"/>
                        <a:tabLst>
                          <a:tab pos="720090" algn="l"/>
                        </a:tabLst>
                      </a:pPr>
                      <a:endParaRPr lang="en-US" sz="1600" dirty="0">
                        <a:solidFill>
                          <a:schemeClr val="bg1"/>
                        </a:solidFill>
                        <a:effectLst/>
                        <a:latin typeface="+mn-lt"/>
                        <a:ea typeface="Calibri" panose="020F0502020204030204" pitchFamily="34" charset="0"/>
                        <a:cs typeface="Cordia New" panose="020B0304020202020204" pitchFamily="34" charset="-34"/>
                      </a:endParaRPr>
                    </a:p>
                    <a:p>
                      <a:pPr marL="342900" marR="0" lvl="0" indent="-342900" algn="ju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Change “Help” to icon with more obvious </a:t>
                      </a:r>
                      <a:r>
                        <a:rPr lang="en-AU" sz="1600" dirty="0" err="1">
                          <a:solidFill>
                            <a:schemeClr val="bg1"/>
                          </a:solidFill>
                          <a:effectLst/>
                          <a:latin typeface="+mn-lt"/>
                          <a:ea typeface="Calibri" panose="020F0502020204030204" pitchFamily="34" charset="0"/>
                          <a:cs typeface="Arial" panose="020B0604020202020204" pitchFamily="34" charset="0"/>
                        </a:rPr>
                        <a:t>color</a:t>
                      </a:r>
                      <a:r>
                        <a:rPr lang="en-AU" sz="1600" dirty="0">
                          <a:solidFill>
                            <a:schemeClr val="bg1"/>
                          </a:solidFill>
                          <a:effectLst/>
                          <a:latin typeface="+mn-lt"/>
                          <a:ea typeface="Calibri" panose="020F0502020204030204" pitchFamily="34" charset="0"/>
                          <a:cs typeface="Arial" panose="020B0604020202020204" pitchFamily="34" charset="0"/>
                        </a:rPr>
                        <a:t> (</a:t>
                      </a:r>
                      <a:r>
                        <a:rPr lang="en-AU" sz="1600" dirty="0" err="1">
                          <a:solidFill>
                            <a:schemeClr val="bg1"/>
                          </a:solidFill>
                          <a:effectLst/>
                          <a:latin typeface="+mn-lt"/>
                          <a:ea typeface="Calibri" panose="020F0502020204030204" pitchFamily="34" charset="0"/>
                          <a:cs typeface="Arial" panose="020B0604020202020204" pitchFamily="34" charset="0"/>
                        </a:rPr>
                        <a:t>i.e.white</a:t>
                      </a:r>
                      <a:r>
                        <a:rPr lang="en-AU" sz="1600" dirty="0">
                          <a:solidFill>
                            <a:schemeClr val="bg1"/>
                          </a:solidFill>
                          <a:effectLst/>
                          <a:latin typeface="+mn-lt"/>
                          <a:ea typeface="Calibri" panose="020F0502020204030204" pitchFamily="34" charset="0"/>
                          <a:cs typeface="Arial" panose="020B0604020202020204" pitchFamily="34" charset="0"/>
                        </a:rPr>
                        <a:t>).</a:t>
                      </a:r>
                      <a:endParaRPr lang="en-US" sz="1600"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bl>
          </a:graphicData>
        </a:graphic>
      </p:graphicFrame>
    </p:spTree>
    <p:extLst>
      <p:ext uri="{BB962C8B-B14F-4D97-AF65-F5344CB8AC3E}">
        <p14:creationId xmlns:p14="http://schemas.microsoft.com/office/powerpoint/2010/main" val="4043143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Cognitive Walkthrough</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439243415"/>
              </p:ext>
            </p:extLst>
          </p:nvPr>
        </p:nvGraphicFramePr>
        <p:xfrm>
          <a:off x="275771" y="1335319"/>
          <a:ext cx="8570259" cy="4657249"/>
        </p:xfrm>
        <a:graphic>
          <a:graphicData uri="http://schemas.openxmlformats.org/drawingml/2006/table">
            <a:tbl>
              <a:tblPr firstRow="1" firstCol="1" bandRow="1" bandCol="1"/>
              <a:tblGrid>
                <a:gridCol w="1145395"/>
                <a:gridCol w="3582641"/>
                <a:gridCol w="3842223"/>
              </a:tblGrid>
              <a:tr h="435424">
                <a:tc gridSpan="3">
                  <a:txBody>
                    <a:bodyPr/>
                    <a:lstStyle/>
                    <a:p>
                      <a:pPr marL="0" marR="0" algn="ctr">
                        <a:spcBef>
                          <a:spcPts val="0"/>
                        </a:spcBef>
                        <a:spcAft>
                          <a:spcPts val="0"/>
                        </a:spcAft>
                        <a:tabLst>
                          <a:tab pos="720090" algn="l"/>
                        </a:tabLst>
                      </a:pPr>
                      <a:r>
                        <a:rPr lang="en-US" sz="1600" b="1" kern="0" dirty="0" smtClean="0">
                          <a:solidFill>
                            <a:srgbClr val="FF0000"/>
                          </a:solidFill>
                          <a:effectLst/>
                          <a:latin typeface="+mn-lt"/>
                          <a:cs typeface="Cordia New" panose="020B0304020202020204" pitchFamily="34" charset="-34"/>
                        </a:rPr>
                        <a:t>Task 2 - You </a:t>
                      </a:r>
                      <a:r>
                        <a:rPr lang="en-US" sz="1600" b="1" kern="0" dirty="0" err="1" smtClean="0">
                          <a:solidFill>
                            <a:srgbClr val="FF0000"/>
                          </a:solidFill>
                          <a:effectLst/>
                          <a:latin typeface="+mn-lt"/>
                          <a:cs typeface="Cordia New" panose="020B0304020202020204" pitchFamily="34" charset="-34"/>
                        </a:rPr>
                        <a:t>realise</a:t>
                      </a:r>
                      <a:r>
                        <a:rPr lang="en-US" sz="1600" b="1" kern="0" dirty="0" smtClean="0">
                          <a:solidFill>
                            <a:srgbClr val="FF0000"/>
                          </a:solidFill>
                          <a:effectLst/>
                          <a:latin typeface="+mn-lt"/>
                          <a:cs typeface="Cordia New" panose="020B0304020202020204" pitchFamily="34" charset="-34"/>
                        </a:rPr>
                        <a:t> that was a mistake and you actually ate only 2 serves of vegetables. Update the logger for that.</a:t>
                      </a:r>
                      <a:endParaRPr lang="en-AU" sz="1600" b="1" kern="0" dirty="0" smtClean="0">
                        <a:solidFill>
                          <a:srgbClr val="FF0000"/>
                        </a:solidFill>
                        <a:effectLst/>
                        <a:latin typeface="+mn-lt"/>
                        <a:cs typeface="Cordia New" panose="020B0304020202020204" pitchFamily="34" charset="-3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hMerge="1">
                  <a:txBody>
                    <a:bodyPr/>
                    <a:lstStyle/>
                    <a:p>
                      <a:endParaRPr lang="en-US"/>
                    </a:p>
                  </a:txBody>
                  <a:tcPr/>
                </a:tc>
                <a:tc hMerge="1">
                  <a:txBody>
                    <a:bodyPr/>
                    <a:lstStyle/>
                    <a:p>
                      <a:endParaRPr lang="en-US"/>
                    </a:p>
                  </a:txBody>
                  <a:tcPr/>
                </a:tc>
              </a:tr>
              <a:tr h="259886">
                <a:tc>
                  <a:txBody>
                    <a:bodyPr/>
                    <a:lstStyle/>
                    <a:p>
                      <a:pPr marL="0" marR="0" algn="ctr">
                        <a:spcBef>
                          <a:spcPts val="0"/>
                        </a:spcBef>
                        <a:spcAft>
                          <a:spcPts val="0"/>
                        </a:spcAft>
                        <a:tabLst>
                          <a:tab pos="720090" algn="l"/>
                        </a:tabLst>
                      </a:pPr>
                      <a:r>
                        <a:rPr lang="en-AU" sz="1600" b="1" kern="0" dirty="0">
                          <a:solidFill>
                            <a:schemeClr val="bg1"/>
                          </a:solidFill>
                          <a:effectLst/>
                          <a:latin typeface="+mn-lt"/>
                          <a:cs typeface="Cordia New" panose="020B0304020202020204" pitchFamily="34" charset="-34"/>
                        </a:rPr>
                        <a:t>Prototype</a:t>
                      </a:r>
                      <a:endParaRPr lang="en-US" sz="1600" b="1" kern="0" dirty="0">
                        <a:solidFill>
                          <a:schemeClr val="bg1"/>
                        </a:solidFill>
                        <a:effectLst/>
                        <a:latin typeface="+mn-lt"/>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107000"/>
                        </a:lnSpc>
                        <a:spcBef>
                          <a:spcPts val="0"/>
                        </a:spcBef>
                        <a:spcAft>
                          <a:spcPts val="0"/>
                        </a:spcAft>
                        <a:tabLst>
                          <a:tab pos="720090" algn="l"/>
                        </a:tabLst>
                      </a:pPr>
                      <a:r>
                        <a:rPr lang="en-AU" sz="1600" b="1" dirty="0">
                          <a:solidFill>
                            <a:schemeClr val="bg1"/>
                          </a:solidFill>
                          <a:effectLst/>
                          <a:latin typeface="+mn-lt"/>
                          <a:ea typeface="Calibri" panose="020F0502020204030204" pitchFamily="34" charset="0"/>
                          <a:cs typeface="Arial" panose="020B0604020202020204" pitchFamily="34" charset="0"/>
                        </a:rPr>
                        <a:t>Problems</a:t>
                      </a:r>
                      <a:endParaRPr lang="en-US" sz="1600" b="1"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107000"/>
                        </a:lnSpc>
                        <a:spcBef>
                          <a:spcPts val="0"/>
                        </a:spcBef>
                        <a:spcAft>
                          <a:spcPts val="0"/>
                        </a:spcAft>
                        <a:tabLst>
                          <a:tab pos="720090" algn="l"/>
                        </a:tabLst>
                      </a:pPr>
                      <a:r>
                        <a:rPr lang="en-AU" sz="1600" b="1" dirty="0">
                          <a:solidFill>
                            <a:schemeClr val="bg1"/>
                          </a:solidFill>
                          <a:effectLst/>
                          <a:latin typeface="+mn-lt"/>
                          <a:ea typeface="Calibri" panose="020F0502020204030204" pitchFamily="34" charset="0"/>
                          <a:cs typeface="Arial" panose="020B0604020202020204" pitchFamily="34" charset="0"/>
                        </a:rPr>
                        <a:t>Actions Taken</a:t>
                      </a:r>
                      <a:endParaRPr lang="en-US" sz="1600" b="1"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r h="1559318">
                <a:tc>
                  <a:txBody>
                    <a:bodyPr/>
                    <a:lstStyle/>
                    <a:p>
                      <a:pPr marL="0" marR="0" algn="ctr">
                        <a:lnSpc>
                          <a:spcPct val="107000"/>
                        </a:lnSpc>
                        <a:spcBef>
                          <a:spcPts val="0"/>
                        </a:spcBef>
                        <a:spcAft>
                          <a:spcPts val="0"/>
                        </a:spcAft>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Ver.1</a:t>
                      </a:r>
                      <a:endParaRPr lang="en-US" sz="1600"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342900" marR="0" lvl="0" indent="-342900" algn="ju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The heading “Daily Summary” does not refer to the logged information which can be edited, updated, and deleted. </a:t>
                      </a:r>
                      <a:endParaRPr lang="en-US" sz="1600" dirty="0">
                        <a:solidFill>
                          <a:schemeClr val="bg1"/>
                        </a:solidFill>
                        <a:effectLst/>
                        <a:latin typeface="+mn-lt"/>
                        <a:ea typeface="Calibri" panose="020F0502020204030204" pitchFamily="34" charset="0"/>
                        <a:cs typeface="Cordia New" panose="020B0304020202020204" pitchFamily="34" charset="-34"/>
                      </a:endParaRPr>
                    </a:p>
                    <a:p>
                      <a:pPr marL="342900" marR="0" lvl="0" indent="-342900" algn="ju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Bar chart on “Detailed Information” page does not inform users the recommended amount of serve. It only indicates percentages of consumed vs. recommended.</a:t>
                      </a:r>
                      <a:endParaRPr lang="en-US" sz="1600"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342900" marR="0" lvl="0" indent="-342900" algn="ju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Rephrase the term to “Detailed Information” so that appropriate action is more obvious to users. </a:t>
                      </a:r>
                      <a:endParaRPr lang="en-US" sz="1600" dirty="0" smtClean="0">
                        <a:solidFill>
                          <a:schemeClr val="bg1"/>
                        </a:solidFill>
                        <a:effectLst/>
                        <a:latin typeface="+mn-lt"/>
                        <a:ea typeface="Calibri" panose="020F0502020204030204" pitchFamily="34" charset="0"/>
                        <a:cs typeface="Cordia New" panose="020B0304020202020204" pitchFamily="34" charset="-34"/>
                      </a:endParaRPr>
                    </a:p>
                    <a:p>
                      <a:pPr marL="342900" marR="0" lvl="0" indent="-342900" algn="just">
                        <a:lnSpc>
                          <a:spcPct val="107000"/>
                        </a:lnSpc>
                        <a:spcBef>
                          <a:spcPts val="0"/>
                        </a:spcBef>
                        <a:spcAft>
                          <a:spcPts val="0"/>
                        </a:spcAft>
                        <a:buFont typeface="+mj-lt"/>
                        <a:buAutoNum type="arabicPeriod"/>
                        <a:tabLst>
                          <a:tab pos="720090" algn="l"/>
                        </a:tabLst>
                      </a:pPr>
                      <a:endParaRPr lang="en-US" sz="1600" dirty="0">
                        <a:solidFill>
                          <a:schemeClr val="bg1"/>
                        </a:solidFill>
                        <a:effectLst/>
                        <a:latin typeface="+mn-lt"/>
                        <a:ea typeface="Calibri" panose="020F0502020204030204" pitchFamily="34" charset="0"/>
                        <a:cs typeface="Cordia New" panose="020B0304020202020204" pitchFamily="34" charset="-34"/>
                      </a:endParaRPr>
                    </a:p>
                    <a:p>
                      <a:pPr marL="342900" marR="0" lvl="0" indent="-342900" algn="ju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Insert the recommended serves of each group on the bar chart. (this is based on the user’s profile)</a:t>
                      </a:r>
                      <a:endParaRPr lang="en-US" sz="1600"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r h="1299432">
                <a:tc>
                  <a:txBody>
                    <a:bodyPr/>
                    <a:lstStyle/>
                    <a:p>
                      <a:pPr marL="0" marR="0" algn="ctr">
                        <a:lnSpc>
                          <a:spcPct val="107000"/>
                        </a:lnSpc>
                        <a:spcBef>
                          <a:spcPts val="0"/>
                        </a:spcBef>
                        <a:spcAft>
                          <a:spcPts val="0"/>
                        </a:spcAft>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Ver.2</a:t>
                      </a:r>
                      <a:endParaRPr lang="en-US" sz="1600"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342900" marR="0" lvl="0" indent="-342900" algn="just">
                        <a:lnSpc>
                          <a:spcPct val="107000"/>
                        </a:lnSpc>
                        <a:spcBef>
                          <a:spcPts val="0"/>
                        </a:spcBef>
                        <a:spcAft>
                          <a:spcPts val="0"/>
                        </a:spcAft>
                        <a:buFont typeface="+mj-lt"/>
                        <a:buAutoNum type="arabicPeriod"/>
                        <a:tabLst>
                          <a:tab pos="720090" algn="l"/>
                        </a:tabLst>
                      </a:pPr>
                      <a:r>
                        <a:rPr lang="en-AU" sz="1600">
                          <a:solidFill>
                            <a:schemeClr val="bg1"/>
                          </a:solidFill>
                          <a:effectLst/>
                          <a:latin typeface="+mn-lt"/>
                          <a:ea typeface="Calibri" panose="020F0502020204030204" pitchFamily="34" charset="0"/>
                          <a:cs typeface="Arial" panose="020B0604020202020204" pitchFamily="34" charset="0"/>
                        </a:rPr>
                        <a:t>The heading “Detailed Information” still in not clear enough for users to refer to recorded items.</a:t>
                      </a:r>
                      <a:endParaRPr lang="en-US" sz="160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342900" marR="0" lvl="0" indent="-342900" algn="just">
                        <a:lnSpc>
                          <a:spcPct val="107000"/>
                        </a:lnSpc>
                        <a:spcBef>
                          <a:spcPts val="0"/>
                        </a:spcBef>
                        <a:spcAft>
                          <a:spcPts val="0"/>
                        </a:spcAft>
                        <a:buFont typeface="+mj-lt"/>
                        <a:buAutoNum type="arabicPeriod"/>
                        <a:tabLst>
                          <a:tab pos="720090" algn="l"/>
                        </a:tabLst>
                      </a:pPr>
                      <a:r>
                        <a:rPr lang="en-AU" sz="1600" dirty="0">
                          <a:solidFill>
                            <a:schemeClr val="bg1"/>
                          </a:solidFill>
                          <a:effectLst/>
                          <a:latin typeface="+mn-lt"/>
                          <a:ea typeface="Calibri" panose="020F0502020204030204" pitchFamily="34" charset="0"/>
                          <a:cs typeface="Arial" panose="020B0604020202020204" pitchFamily="34" charset="0"/>
                        </a:rPr>
                        <a:t>Change it to “History” with an icon. This helps user to recognize and refer to all items they have logged. </a:t>
                      </a:r>
                      <a:endParaRPr lang="en-US" sz="1600" dirty="0">
                        <a:solidFill>
                          <a:schemeClr val="bg1"/>
                        </a:solidFill>
                        <a:effectLst/>
                        <a:latin typeface="+mn-lt"/>
                        <a:ea typeface="Calibri" panose="020F0502020204030204" pitchFamily="34"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bl>
          </a:graphicData>
        </a:graphic>
      </p:graphicFrame>
    </p:spTree>
    <p:extLst>
      <p:ext uri="{BB962C8B-B14F-4D97-AF65-F5344CB8AC3E}">
        <p14:creationId xmlns:p14="http://schemas.microsoft.com/office/powerpoint/2010/main" val="31473946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Cognitive Walkthrough</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lstStyle/>
          <a:p>
            <a:pPr marL="0" indent="0">
              <a:buNone/>
            </a:pPr>
            <a:r>
              <a:rPr lang="en-US" sz="2000" b="1" cap="none" dirty="0">
                <a:solidFill>
                  <a:srgbClr val="00B0F0"/>
                </a:solidFill>
              </a:rPr>
              <a:t>Critique of </a:t>
            </a:r>
            <a:r>
              <a:rPr lang="en-US" sz="2000" b="1" cap="none" dirty="0" smtClean="0">
                <a:solidFill>
                  <a:srgbClr val="00B0F0"/>
                </a:solidFill>
              </a:rPr>
              <a:t>the Work</a:t>
            </a:r>
            <a:endParaRPr lang="en-US" sz="2000" b="1" cap="none" dirty="0">
              <a:solidFill>
                <a:srgbClr val="00B0F0"/>
              </a:solidFill>
            </a:endParaRPr>
          </a:p>
          <a:p>
            <a:pPr lvl="1"/>
            <a:r>
              <a:rPr lang="en-AU" sz="1800" cap="none" dirty="0">
                <a:solidFill>
                  <a:schemeClr val="tx1"/>
                </a:solidFill>
                <a:effectLst/>
              </a:rPr>
              <a:t>Trying to think as if we are the users can be difficult due to the differences of </a:t>
            </a:r>
            <a:r>
              <a:rPr lang="en-AU" sz="1800" b="1" cap="none" dirty="0">
                <a:solidFill>
                  <a:srgbClr val="FFFF00"/>
                </a:solidFill>
                <a:effectLst/>
              </a:rPr>
              <a:t>mental models </a:t>
            </a:r>
            <a:r>
              <a:rPr lang="en-AU" sz="1800" cap="none" dirty="0">
                <a:solidFill>
                  <a:schemeClr val="tx1"/>
                </a:solidFill>
                <a:effectLst/>
              </a:rPr>
              <a:t>and </a:t>
            </a:r>
            <a:r>
              <a:rPr lang="en-AU" sz="1800" b="1" cap="none" dirty="0">
                <a:solidFill>
                  <a:srgbClr val="FFFF00"/>
                </a:solidFill>
                <a:effectLst/>
              </a:rPr>
              <a:t>system images</a:t>
            </a:r>
            <a:r>
              <a:rPr lang="en-AU" sz="1800" cap="none" dirty="0">
                <a:solidFill>
                  <a:schemeClr val="tx1"/>
                </a:solidFill>
                <a:effectLst/>
              </a:rPr>
              <a:t>. </a:t>
            </a:r>
            <a:endParaRPr lang="en-AU" sz="1800" cap="none" dirty="0" smtClean="0">
              <a:solidFill>
                <a:schemeClr val="tx1"/>
              </a:solidFill>
              <a:effectLst/>
            </a:endParaRPr>
          </a:p>
          <a:p>
            <a:pPr lvl="1"/>
            <a:endParaRPr lang="en-US" sz="1800" cap="none" dirty="0">
              <a:solidFill>
                <a:schemeClr val="tx1"/>
              </a:solidFill>
              <a:effectLst/>
            </a:endParaRPr>
          </a:p>
          <a:p>
            <a:pPr lvl="1"/>
            <a:r>
              <a:rPr lang="en-AU" sz="1800" b="1" cap="none" dirty="0">
                <a:solidFill>
                  <a:srgbClr val="FFFF00"/>
                </a:solidFill>
                <a:effectLst/>
              </a:rPr>
              <a:t>Words selection </a:t>
            </a:r>
            <a:r>
              <a:rPr lang="en-AU" sz="1800" cap="none" dirty="0">
                <a:solidFill>
                  <a:schemeClr val="tx1"/>
                </a:solidFill>
                <a:effectLst/>
              </a:rPr>
              <a:t>may not be obvious enough for the users to perform correct actions</a:t>
            </a:r>
            <a:r>
              <a:rPr lang="en-AU" sz="1800" cap="none" dirty="0" smtClean="0">
                <a:solidFill>
                  <a:schemeClr val="tx1"/>
                </a:solidFill>
                <a:effectLst/>
              </a:rPr>
              <a:t>.</a:t>
            </a:r>
          </a:p>
          <a:p>
            <a:pPr lvl="1"/>
            <a:endParaRPr lang="en-US" sz="1800" cap="none" dirty="0">
              <a:solidFill>
                <a:schemeClr val="tx1"/>
              </a:solidFill>
              <a:effectLst/>
            </a:endParaRPr>
          </a:p>
          <a:p>
            <a:pPr lvl="1"/>
            <a:r>
              <a:rPr lang="en-AU" sz="1800" cap="none" dirty="0">
                <a:solidFill>
                  <a:schemeClr val="tx1"/>
                </a:solidFill>
                <a:effectLst/>
              </a:rPr>
              <a:t>Attempting to provide </a:t>
            </a:r>
            <a:r>
              <a:rPr lang="en-AU" sz="1800" b="1" cap="none" dirty="0">
                <a:solidFill>
                  <a:srgbClr val="FFFF00"/>
                </a:solidFill>
                <a:effectLst/>
              </a:rPr>
              <a:t>enough instructions</a:t>
            </a:r>
            <a:r>
              <a:rPr lang="en-AU" sz="1800" cap="none" dirty="0">
                <a:solidFill>
                  <a:srgbClr val="FFFF00"/>
                </a:solidFill>
                <a:effectLst/>
              </a:rPr>
              <a:t> </a:t>
            </a:r>
            <a:r>
              <a:rPr lang="en-AU" sz="1800" cap="none" dirty="0">
                <a:solidFill>
                  <a:schemeClr val="tx1"/>
                </a:solidFill>
                <a:effectLst/>
              </a:rPr>
              <a:t>may result in a less </a:t>
            </a:r>
            <a:r>
              <a:rPr lang="en-AU" sz="1800" b="1" cap="none" dirty="0">
                <a:solidFill>
                  <a:srgbClr val="FFFF00"/>
                </a:solidFill>
                <a:effectLst/>
              </a:rPr>
              <a:t>minimalist</a:t>
            </a:r>
            <a:r>
              <a:rPr lang="en-AU" sz="1800" cap="none" dirty="0">
                <a:solidFill>
                  <a:schemeClr val="tx1"/>
                </a:solidFill>
                <a:effectLst/>
              </a:rPr>
              <a:t> appearance. </a:t>
            </a:r>
            <a:endParaRPr lang="en-AU" sz="1800" cap="none" dirty="0" smtClean="0">
              <a:solidFill>
                <a:schemeClr val="tx1"/>
              </a:solidFill>
              <a:effectLst/>
            </a:endParaRPr>
          </a:p>
          <a:p>
            <a:pPr lvl="1"/>
            <a:endParaRPr lang="en-US" sz="1800" cap="none" dirty="0">
              <a:solidFill>
                <a:schemeClr val="tx1"/>
              </a:solidFill>
              <a:effectLst/>
            </a:endParaRPr>
          </a:p>
          <a:p>
            <a:pPr lvl="1"/>
            <a:r>
              <a:rPr lang="en-AU" sz="1800" cap="none" dirty="0">
                <a:solidFill>
                  <a:schemeClr val="tx1"/>
                </a:solidFill>
                <a:effectLst/>
              </a:rPr>
              <a:t>There is no obvious </a:t>
            </a:r>
            <a:r>
              <a:rPr lang="en-AU" sz="1800" b="1" cap="none" dirty="0">
                <a:solidFill>
                  <a:srgbClr val="FFFF00"/>
                </a:solidFill>
                <a:effectLst/>
              </a:rPr>
              <a:t>status</a:t>
            </a:r>
            <a:r>
              <a:rPr lang="en-AU" sz="1800" cap="none" dirty="0">
                <a:solidFill>
                  <a:srgbClr val="FFFF00"/>
                </a:solidFill>
                <a:effectLst/>
              </a:rPr>
              <a:t> </a:t>
            </a:r>
            <a:r>
              <a:rPr lang="en-AU" sz="1800" cap="none" dirty="0">
                <a:solidFill>
                  <a:schemeClr val="tx1"/>
                </a:solidFill>
                <a:effectLst/>
              </a:rPr>
              <a:t>to inform the users when a log is successfully entered, except for the change in bar chart and the percentages.</a:t>
            </a:r>
            <a:endParaRPr lang="en-US" sz="1800" cap="none" dirty="0">
              <a:solidFill>
                <a:schemeClr val="tx1"/>
              </a:solidFill>
              <a:effectLst/>
            </a:endParaRPr>
          </a:p>
          <a:p>
            <a:endParaRPr lang="en-US" sz="2000" cap="none" dirty="0"/>
          </a:p>
        </p:txBody>
      </p:sp>
    </p:spTree>
    <p:extLst>
      <p:ext uri="{BB962C8B-B14F-4D97-AF65-F5344CB8AC3E}">
        <p14:creationId xmlns:p14="http://schemas.microsoft.com/office/powerpoint/2010/main" val="16704475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lstStyle/>
          <a:p>
            <a:pPr marL="0" indent="0">
              <a:buNone/>
            </a:pPr>
            <a:r>
              <a:rPr lang="en-US" sz="2000" b="1" cap="none" dirty="0" err="1" smtClean="0">
                <a:solidFill>
                  <a:srgbClr val="00B0F0"/>
                </a:solidFill>
              </a:rPr>
              <a:t>Tossapol</a:t>
            </a:r>
            <a:r>
              <a:rPr lang="en-US" sz="2000" b="1" cap="none" dirty="0" smtClean="0">
                <a:solidFill>
                  <a:srgbClr val="00B0F0"/>
                </a:solidFill>
              </a:rPr>
              <a:t> </a:t>
            </a:r>
            <a:r>
              <a:rPr lang="en-US" sz="2000" b="1" cap="none" dirty="0" err="1" smtClean="0">
                <a:solidFill>
                  <a:srgbClr val="00B0F0"/>
                </a:solidFill>
              </a:rPr>
              <a:t>Sakawkanokrat</a:t>
            </a:r>
            <a:endParaRPr lang="en-US" sz="1800" cap="none" dirty="0">
              <a:effectLst/>
            </a:endParaRPr>
          </a:p>
          <a:p>
            <a:r>
              <a:rPr lang="en-US" sz="2000" cap="none" dirty="0" smtClean="0">
                <a:solidFill>
                  <a:schemeClr val="tx1"/>
                </a:solidFill>
              </a:rPr>
              <a:t>Weekday (Day 1)</a:t>
            </a:r>
          </a:p>
          <a:p>
            <a:endParaRPr lang="en-US" sz="1600" cap="none" dirty="0" smtClean="0">
              <a:solidFill>
                <a:schemeClr val="tx1"/>
              </a:solidFill>
            </a:endParaRPr>
          </a:p>
          <a:p>
            <a:endParaRPr lang="en-US" sz="1600" cap="none" dirty="0">
              <a:solidFill>
                <a:schemeClr val="tx1"/>
              </a:solidFill>
            </a:endParaRPr>
          </a:p>
          <a:p>
            <a:pPr marL="0" indent="0">
              <a:buNone/>
            </a:pPr>
            <a:endParaRPr lang="en-US" sz="1600" cap="none" dirty="0" smtClean="0">
              <a:solidFill>
                <a:schemeClr val="tx1"/>
              </a:solidFill>
            </a:endParaRPr>
          </a:p>
          <a:p>
            <a:r>
              <a:rPr lang="en-US" sz="2000" cap="none" dirty="0" smtClean="0">
                <a:solidFill>
                  <a:schemeClr val="tx1"/>
                </a:solidFill>
              </a:rPr>
              <a:t>Weekday (Day 2)</a:t>
            </a:r>
          </a:p>
          <a:p>
            <a:endParaRPr lang="en-US" sz="1600" cap="none" dirty="0" smtClean="0">
              <a:solidFill>
                <a:schemeClr val="tx1"/>
              </a:solidFill>
            </a:endParaRPr>
          </a:p>
          <a:p>
            <a:pPr marL="0" indent="0">
              <a:buNone/>
            </a:pPr>
            <a:endParaRPr lang="en-US" sz="1600" cap="none" dirty="0">
              <a:solidFill>
                <a:schemeClr val="tx1"/>
              </a:solidFill>
            </a:endParaRPr>
          </a:p>
          <a:p>
            <a:pPr marL="0" indent="0">
              <a:buNone/>
            </a:pPr>
            <a:endParaRPr lang="en-US" sz="1600" cap="none" dirty="0" smtClean="0">
              <a:solidFill>
                <a:schemeClr val="tx1"/>
              </a:solidFill>
            </a:endParaRPr>
          </a:p>
          <a:p>
            <a:r>
              <a:rPr lang="en-US" sz="2000" cap="none" dirty="0" smtClean="0">
                <a:solidFill>
                  <a:schemeClr val="tx1"/>
                </a:solidFill>
              </a:rPr>
              <a:t>Weekend (Day 1)</a:t>
            </a:r>
            <a:endParaRPr lang="en-US" sz="2000" cap="none" dirty="0">
              <a:solidFill>
                <a:schemeClr val="tx1"/>
              </a:solidFill>
            </a:endParaRPr>
          </a:p>
          <a:p>
            <a:endParaRPr lang="en-US" sz="2000" cap="none" dirty="0"/>
          </a:p>
        </p:txBody>
      </p:sp>
      <p:grpSp>
        <p:nvGrpSpPr>
          <p:cNvPr id="3" name="Group 2"/>
          <p:cNvGrpSpPr/>
          <p:nvPr/>
        </p:nvGrpSpPr>
        <p:grpSpPr>
          <a:xfrm>
            <a:off x="892236" y="2222754"/>
            <a:ext cx="7820443" cy="4057022"/>
            <a:chOff x="1078818" y="2584685"/>
            <a:chExt cx="6803953" cy="3529696"/>
          </a:xfrm>
        </p:grpSpPr>
        <p:pic>
          <p:nvPicPr>
            <p:cNvPr id="8" name="Picture 7" descr="C:\Users\Saki\Google Drive\U Syd\_MIT Sem 2\2. COMP5427 - Usability Engineering\Week 8 - GOMS\HW\Food Log\IMG_20150916_124021.jpg"/>
            <p:cNvPicPr/>
            <p:nvPr/>
          </p:nvPicPr>
          <p:blipFill>
            <a:blip r:embed="rId2">
              <a:extLst>
                <a:ext uri="{28A0092B-C50C-407E-A947-70E740481C1C}">
                  <a14:useLocalDpi xmlns:a14="http://schemas.microsoft.com/office/drawing/2010/main" val="0"/>
                </a:ext>
              </a:extLst>
            </a:blip>
            <a:srcRect/>
            <a:stretch>
              <a:fillRect/>
            </a:stretch>
          </p:blipFill>
          <p:spPr bwMode="auto">
            <a:xfrm>
              <a:off x="1078819" y="2610176"/>
              <a:ext cx="1351093" cy="760196"/>
            </a:xfrm>
            <a:prstGeom prst="rect">
              <a:avLst/>
            </a:prstGeom>
            <a:noFill/>
            <a:ln>
              <a:noFill/>
            </a:ln>
          </p:spPr>
        </p:pic>
        <p:pic>
          <p:nvPicPr>
            <p:cNvPr id="10" name="Picture 9" descr="C:\Users\Saki\Google Drive\U Syd\_MIT Sem 2\2. COMP5427 - Usability Engineering\Week 8 - GOMS\HW\Food Log\IMG_20150915_191522.jpg"/>
            <p:cNvPicPr/>
            <p:nvPr/>
          </p:nvPicPr>
          <p:blipFill>
            <a:blip r:embed="rId3">
              <a:extLst>
                <a:ext uri="{28A0092B-C50C-407E-A947-70E740481C1C}">
                  <a14:useLocalDpi xmlns:a14="http://schemas.microsoft.com/office/drawing/2010/main" val="0"/>
                </a:ext>
              </a:extLst>
            </a:blip>
            <a:srcRect/>
            <a:stretch>
              <a:fillRect/>
            </a:stretch>
          </p:blipFill>
          <p:spPr bwMode="auto">
            <a:xfrm>
              <a:off x="2429912" y="2598303"/>
              <a:ext cx="1358167" cy="767270"/>
            </a:xfrm>
            <a:prstGeom prst="rect">
              <a:avLst/>
            </a:prstGeom>
            <a:noFill/>
            <a:ln>
              <a:noFill/>
            </a:ln>
          </p:spPr>
        </p:pic>
        <p:pic>
          <p:nvPicPr>
            <p:cNvPr id="11" name="Picture 10" descr="C:\Users\Saki\Google Drive\U Syd\_MIT Sem 2\2. COMP5427 - Usability Engineering\Week 8 - GOMS\HW\Food Log\IMG_20150915_191533.jpg"/>
            <p:cNvPicPr/>
            <p:nvPr/>
          </p:nvPicPr>
          <p:blipFill>
            <a:blip r:embed="rId4">
              <a:extLst>
                <a:ext uri="{28A0092B-C50C-407E-A947-70E740481C1C}">
                  <a14:useLocalDpi xmlns:a14="http://schemas.microsoft.com/office/drawing/2010/main" val="0"/>
                </a:ext>
              </a:extLst>
            </a:blip>
            <a:srcRect/>
            <a:stretch>
              <a:fillRect/>
            </a:stretch>
          </p:blipFill>
          <p:spPr bwMode="auto">
            <a:xfrm>
              <a:off x="3788079" y="2593504"/>
              <a:ext cx="1351093" cy="760196"/>
            </a:xfrm>
            <a:prstGeom prst="rect">
              <a:avLst/>
            </a:prstGeom>
            <a:noFill/>
            <a:ln>
              <a:noFill/>
            </a:ln>
          </p:spPr>
        </p:pic>
        <p:pic>
          <p:nvPicPr>
            <p:cNvPr id="12" name="Picture 11" descr="C:\Users\Saki\Google Drive\U Syd\_MIT Sem 2\2. COMP5427 - Usability Engineering\Week 8 - GOMS\HW\Food Log\IMG_20150915_191541.jpg"/>
            <p:cNvPicPr/>
            <p:nvPr/>
          </p:nvPicPr>
          <p:blipFill>
            <a:blip r:embed="rId5">
              <a:extLst>
                <a:ext uri="{28A0092B-C50C-407E-A947-70E740481C1C}">
                  <a14:useLocalDpi xmlns:a14="http://schemas.microsoft.com/office/drawing/2010/main" val="0"/>
                </a:ext>
              </a:extLst>
            </a:blip>
            <a:srcRect/>
            <a:stretch>
              <a:fillRect/>
            </a:stretch>
          </p:blipFill>
          <p:spPr bwMode="auto">
            <a:xfrm>
              <a:off x="5146246" y="2584687"/>
              <a:ext cx="1359985" cy="769013"/>
            </a:xfrm>
            <a:prstGeom prst="rect">
              <a:avLst/>
            </a:prstGeom>
            <a:noFill/>
            <a:ln>
              <a:noFill/>
            </a:ln>
          </p:spPr>
        </p:pic>
        <p:pic>
          <p:nvPicPr>
            <p:cNvPr id="13" name="Picture 12" descr="C:\Users\Saki\Google Drive\U Syd\_MIT Sem 2\2. COMP5427 - Usability Engineering\Week 8 - GOMS\HW\Food Log\IMG_20150916_212510.jpg"/>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6813530" y="2284460"/>
              <a:ext cx="769015" cy="1369466"/>
            </a:xfrm>
            <a:prstGeom prst="rect">
              <a:avLst/>
            </a:prstGeom>
            <a:noFill/>
            <a:ln>
              <a:noFill/>
            </a:ln>
          </p:spPr>
        </p:pic>
        <p:pic>
          <p:nvPicPr>
            <p:cNvPr id="14" name="Picture 13" descr="C:\Users\Saki\Google Drive\U Syd\_MIT Sem 2\2. COMP5427 - Usability Engineering\Week 8 - GOMS\HW\Food Log\IMG_20150917_115213.jpg"/>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1377255" y="3677411"/>
              <a:ext cx="758697" cy="1355571"/>
            </a:xfrm>
            <a:prstGeom prst="rect">
              <a:avLst/>
            </a:prstGeom>
            <a:noFill/>
            <a:ln>
              <a:noFill/>
            </a:ln>
          </p:spPr>
        </p:pic>
        <p:pic>
          <p:nvPicPr>
            <p:cNvPr id="15" name="Picture 14" descr="C:\Users\Saki\Google Drive\U Syd\_MIT Sem 2\2. COMP5427 - Usability Engineering\Week 8 - GOMS\HW\Food Log\IMG_20150917_153707.jpg"/>
            <p:cNvPicPr/>
            <p:nvPr/>
          </p:nvPicPr>
          <p:blipFill>
            <a:blip r:embed="rId8">
              <a:extLst>
                <a:ext uri="{28A0092B-C50C-407E-A947-70E740481C1C}">
                  <a14:useLocalDpi xmlns:a14="http://schemas.microsoft.com/office/drawing/2010/main" val="0"/>
                </a:ext>
              </a:extLst>
            </a:blip>
            <a:srcRect/>
            <a:stretch>
              <a:fillRect/>
            </a:stretch>
          </p:blipFill>
          <p:spPr bwMode="auto">
            <a:xfrm>
              <a:off x="2452199" y="3976327"/>
              <a:ext cx="1335880" cy="755334"/>
            </a:xfrm>
            <a:prstGeom prst="rect">
              <a:avLst/>
            </a:prstGeom>
            <a:noFill/>
            <a:ln>
              <a:noFill/>
            </a:ln>
          </p:spPr>
        </p:pic>
        <p:pic>
          <p:nvPicPr>
            <p:cNvPr id="16" name="Picture 15" descr="C:\Users\Saki\Google Drive\U Syd\_MIT Sem 2\2. COMP5427 - Usability Engineering\Week 8 - GOMS\HW\Food Log\IMG_20150918_213155.jpg"/>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6200000">
              <a:off x="4085315" y="3678851"/>
              <a:ext cx="755814" cy="1350285"/>
            </a:xfrm>
            <a:prstGeom prst="rect">
              <a:avLst/>
            </a:prstGeom>
            <a:noFill/>
            <a:ln>
              <a:noFill/>
            </a:ln>
          </p:spPr>
        </p:pic>
        <p:pic>
          <p:nvPicPr>
            <p:cNvPr id="17" name="Picture 16" descr="C:\Users\Saki\Google Drive\U Syd\_MIT Sem 2\2. COMP5427 - Usability Engineering\Week 8 - GOMS\HW\Food Log\IMG_20150919_112724.jpg"/>
            <p:cNvPicPr/>
            <p:nvPr/>
          </p:nvPicPr>
          <p:blipFill>
            <a:blip r:embed="rId10">
              <a:extLst>
                <a:ext uri="{28A0092B-C50C-407E-A947-70E740481C1C}">
                  <a14:useLocalDpi xmlns:a14="http://schemas.microsoft.com/office/drawing/2010/main" val="0"/>
                </a:ext>
              </a:extLst>
            </a:blip>
            <a:srcRect/>
            <a:stretch>
              <a:fillRect/>
            </a:stretch>
          </p:blipFill>
          <p:spPr bwMode="auto">
            <a:xfrm>
              <a:off x="1078818" y="5350179"/>
              <a:ext cx="1335590" cy="755267"/>
            </a:xfrm>
            <a:prstGeom prst="rect">
              <a:avLst/>
            </a:prstGeom>
            <a:noFill/>
            <a:ln>
              <a:noFill/>
            </a:ln>
          </p:spPr>
        </p:pic>
        <p:pic>
          <p:nvPicPr>
            <p:cNvPr id="18" name="Picture 17" descr="C:\Users\Saki\Google Drive\U Syd\_MIT Sem 2\2. COMP5427 - Usability Engineering\Week 8 - GOMS\HW\Food Log\IMG_20150919_210825_187.jpg"/>
            <p:cNvPicPr/>
            <p:nvPr/>
          </p:nvPicPr>
          <p:blipFill>
            <a:blip r:embed="rId11">
              <a:extLst>
                <a:ext uri="{28A0092B-C50C-407E-A947-70E740481C1C}">
                  <a14:useLocalDpi xmlns:a14="http://schemas.microsoft.com/office/drawing/2010/main" val="0"/>
                </a:ext>
              </a:extLst>
            </a:blip>
            <a:srcRect/>
            <a:stretch>
              <a:fillRect/>
            </a:stretch>
          </p:blipFill>
          <p:spPr bwMode="auto">
            <a:xfrm>
              <a:off x="2439791" y="5342414"/>
              <a:ext cx="1348288" cy="762321"/>
            </a:xfrm>
            <a:prstGeom prst="rect">
              <a:avLst/>
            </a:prstGeom>
            <a:noFill/>
            <a:ln>
              <a:noFill/>
            </a:ln>
          </p:spPr>
        </p:pic>
        <p:pic>
          <p:nvPicPr>
            <p:cNvPr id="19" name="Picture 18" descr="C:\Users\Saki\Google Drive\U Syd\_MIT Sem 2\2. COMP5427 - Usability Engineering\Week 8 - GOMS\HW\Food Log\IMG_20150919_211046.jpg"/>
            <p:cNvPicPr/>
            <p:nvPr/>
          </p:nvPicPr>
          <p:blipFill>
            <a:blip r:embed="rId12">
              <a:extLst>
                <a:ext uri="{28A0092B-C50C-407E-A947-70E740481C1C}">
                  <a14:useLocalDpi xmlns:a14="http://schemas.microsoft.com/office/drawing/2010/main" val="0"/>
                </a:ext>
              </a:extLst>
            </a:blip>
            <a:srcRect/>
            <a:stretch>
              <a:fillRect/>
            </a:stretch>
          </p:blipFill>
          <p:spPr bwMode="auto">
            <a:xfrm>
              <a:off x="3813462" y="5350179"/>
              <a:ext cx="1351579" cy="764202"/>
            </a:xfrm>
            <a:prstGeom prst="rect">
              <a:avLst/>
            </a:prstGeom>
            <a:noFill/>
            <a:ln>
              <a:noFill/>
            </a:ln>
          </p:spPr>
        </p:pic>
        <p:pic>
          <p:nvPicPr>
            <p:cNvPr id="20" name="Picture 19" descr="C:\Users\Saki\Google Drive\U Syd\_MIT Sem 2\2. COMP5427 - Usability Engineering\Week 8 - GOMS\HW\Food Log\IMG_20150919_211052.jpg"/>
            <p:cNvPicPr/>
            <p:nvPr/>
          </p:nvPicPr>
          <p:blipFill>
            <a:blip r:embed="rId13">
              <a:extLst>
                <a:ext uri="{28A0092B-C50C-407E-A947-70E740481C1C}">
                  <a14:useLocalDpi xmlns:a14="http://schemas.microsoft.com/office/drawing/2010/main" val="0"/>
                </a:ext>
              </a:extLst>
            </a:blip>
            <a:srcRect/>
            <a:stretch>
              <a:fillRect/>
            </a:stretch>
          </p:blipFill>
          <p:spPr bwMode="auto">
            <a:xfrm>
              <a:off x="5191464" y="5353941"/>
              <a:ext cx="1344996" cy="760440"/>
            </a:xfrm>
            <a:prstGeom prst="rect">
              <a:avLst/>
            </a:prstGeom>
            <a:noFill/>
            <a:ln>
              <a:noFill/>
            </a:ln>
          </p:spPr>
        </p:pic>
        <p:pic>
          <p:nvPicPr>
            <p:cNvPr id="21" name="Picture 20" descr="C:\Users\Saki\Google Drive\U Syd\_MIT Sem 2\2. COMP5427 - Usability Engineering\Week 8 - GOMS\HW\Food Log\IMG_20150919_210304_954.jpg"/>
            <p:cNvPicPr/>
            <p:nvPr/>
          </p:nvPicPr>
          <p:blipFill>
            <a:blip r:embed="rId14">
              <a:extLst>
                <a:ext uri="{28A0092B-C50C-407E-A947-70E740481C1C}">
                  <a14:useLocalDpi xmlns:a14="http://schemas.microsoft.com/office/drawing/2010/main" val="0"/>
                </a:ext>
              </a:extLst>
            </a:blip>
            <a:srcRect/>
            <a:stretch>
              <a:fillRect/>
            </a:stretch>
          </p:blipFill>
          <p:spPr bwMode="auto">
            <a:xfrm>
              <a:off x="6536460" y="4771655"/>
              <a:ext cx="865242" cy="1333080"/>
            </a:xfrm>
            <a:prstGeom prst="rect">
              <a:avLst/>
            </a:prstGeom>
            <a:noFill/>
            <a:ln>
              <a:noFill/>
            </a:ln>
          </p:spPr>
        </p:pic>
      </p:grpSp>
    </p:spTree>
    <p:extLst>
      <p:ext uri="{BB962C8B-B14F-4D97-AF65-F5344CB8AC3E}">
        <p14:creationId xmlns:p14="http://schemas.microsoft.com/office/powerpoint/2010/main" val="28510833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normAutofit/>
          </a:bodyPr>
          <a:lstStyle/>
          <a:p>
            <a:pPr marL="0" indent="0">
              <a:buNone/>
            </a:pPr>
            <a:r>
              <a:rPr lang="en-US" sz="2000" b="1" cap="none" dirty="0" err="1" smtClean="0">
                <a:solidFill>
                  <a:srgbClr val="00B0F0"/>
                </a:solidFill>
              </a:rPr>
              <a:t>Tossapol</a:t>
            </a:r>
            <a:r>
              <a:rPr lang="en-US" sz="2000" b="1" cap="none" dirty="0" smtClean="0">
                <a:solidFill>
                  <a:srgbClr val="00B0F0"/>
                </a:solidFill>
              </a:rPr>
              <a:t> </a:t>
            </a:r>
            <a:r>
              <a:rPr lang="en-US" sz="2000" b="1" cap="none" dirty="0" err="1" smtClean="0">
                <a:solidFill>
                  <a:srgbClr val="00B0F0"/>
                </a:solidFill>
              </a:rPr>
              <a:t>Sakawkanokrat</a:t>
            </a:r>
            <a:endParaRPr lang="en-US" sz="1800" cap="none" dirty="0">
              <a:effectLst/>
            </a:endParaRPr>
          </a:p>
          <a:p>
            <a:pPr marL="0" indent="0" algn="ctr">
              <a:buNone/>
            </a:pPr>
            <a:r>
              <a:rPr lang="en-US" sz="2000" b="1" cap="none" dirty="0">
                <a:solidFill>
                  <a:schemeClr val="tx1"/>
                </a:solidFill>
              </a:rPr>
              <a:t>Reflective </a:t>
            </a:r>
            <a:r>
              <a:rPr lang="en-US" sz="2000" b="1" cap="none" dirty="0" smtClean="0">
                <a:solidFill>
                  <a:schemeClr val="tx1"/>
                </a:solidFill>
              </a:rPr>
              <a:t>Summary</a:t>
            </a:r>
            <a:endParaRPr lang="en-US" sz="2000" b="1" cap="none" dirty="0">
              <a:solidFill>
                <a:schemeClr val="tx1"/>
              </a:solidFill>
            </a:endParaRPr>
          </a:p>
          <a:p>
            <a:pPr marL="0" indent="0">
              <a:buNone/>
            </a:pPr>
            <a:r>
              <a:rPr lang="en-US" cap="none" dirty="0">
                <a:solidFill>
                  <a:schemeClr val="tx1"/>
                </a:solidFill>
              </a:rPr>
              <a:t>Logging food intakes by taking photos of the meal is one efficient method to keep track of all the daily consumption. Using camera to capture the meal is </a:t>
            </a:r>
            <a:r>
              <a:rPr lang="en-US" cap="none" dirty="0">
                <a:solidFill>
                  <a:srgbClr val="FFFF00"/>
                </a:solidFill>
              </a:rPr>
              <a:t>fast and timeline-based </a:t>
            </a:r>
            <a:r>
              <a:rPr lang="en-US" cap="none" dirty="0">
                <a:solidFill>
                  <a:schemeClr val="tx1"/>
                </a:solidFill>
              </a:rPr>
              <a:t>while can provide details of the meal. When I browse through all my photos, I know exactly what I have eaten in </a:t>
            </a:r>
            <a:r>
              <a:rPr lang="en-US" cap="none" dirty="0" smtClean="0">
                <a:solidFill>
                  <a:schemeClr val="tx1"/>
                </a:solidFill>
              </a:rPr>
              <a:t>chronicle </a:t>
            </a:r>
            <a:r>
              <a:rPr lang="en-US" cap="none" dirty="0">
                <a:solidFill>
                  <a:schemeClr val="tx1"/>
                </a:solidFill>
              </a:rPr>
              <a:t>order. </a:t>
            </a:r>
          </a:p>
          <a:p>
            <a:pPr marL="0" indent="0">
              <a:buNone/>
            </a:pPr>
            <a:r>
              <a:rPr lang="en-US" cap="none" dirty="0">
                <a:solidFill>
                  <a:schemeClr val="tx1"/>
                </a:solidFill>
              </a:rPr>
              <a:t>However, this method </a:t>
            </a:r>
            <a:r>
              <a:rPr lang="en-US" cap="none" dirty="0">
                <a:solidFill>
                  <a:srgbClr val="FFFF00"/>
                </a:solidFill>
              </a:rPr>
              <a:t>does not provide useful figures</a:t>
            </a:r>
            <a:r>
              <a:rPr lang="en-US" cap="none" dirty="0">
                <a:solidFill>
                  <a:schemeClr val="tx1"/>
                </a:solidFill>
              </a:rPr>
              <a:t>, especially regarding the amount. Also, logging by images can become very messy over time when there are </a:t>
            </a:r>
            <a:r>
              <a:rPr lang="en-US" cap="none" dirty="0">
                <a:solidFill>
                  <a:srgbClr val="FFFF00"/>
                </a:solidFill>
              </a:rPr>
              <a:t>too many photos </a:t>
            </a:r>
            <a:r>
              <a:rPr lang="en-US" cap="none" dirty="0">
                <a:solidFill>
                  <a:schemeClr val="tx1"/>
                </a:solidFill>
              </a:rPr>
              <a:t>to browse through. </a:t>
            </a:r>
          </a:p>
          <a:p>
            <a:pPr marL="0" indent="0">
              <a:buNone/>
            </a:pPr>
            <a:r>
              <a:rPr lang="en-US" cap="none" dirty="0">
                <a:solidFill>
                  <a:schemeClr val="tx1"/>
                </a:solidFill>
              </a:rPr>
              <a:t>Besides the timeline, organizing the photos </a:t>
            </a:r>
            <a:r>
              <a:rPr lang="en-US" cap="none" dirty="0">
                <a:solidFill>
                  <a:srgbClr val="FFFF00"/>
                </a:solidFill>
              </a:rPr>
              <a:t>using folders structure </a:t>
            </a:r>
            <a:r>
              <a:rPr lang="en-US" cap="none" dirty="0">
                <a:solidFill>
                  <a:schemeClr val="tx1"/>
                </a:solidFill>
              </a:rPr>
              <a:t>can be more efficient over time. In terms of the amount, this method may not be a good solution if I want to </a:t>
            </a:r>
            <a:r>
              <a:rPr lang="en-US" cap="none" dirty="0" smtClean="0">
                <a:solidFill>
                  <a:schemeClr val="tx1"/>
                </a:solidFill>
              </a:rPr>
              <a:t>visualize </a:t>
            </a:r>
            <a:r>
              <a:rPr lang="en-US" cap="none" dirty="0">
                <a:solidFill>
                  <a:schemeClr val="tx1"/>
                </a:solidFill>
              </a:rPr>
              <a:t>or compare my consumption over time. </a:t>
            </a:r>
            <a:r>
              <a:rPr lang="en-US" sz="2000" cap="none" dirty="0">
                <a:solidFill>
                  <a:schemeClr val="tx1"/>
                </a:solidFill>
              </a:rPr>
              <a:t>	</a:t>
            </a:r>
          </a:p>
          <a:p>
            <a:endParaRPr lang="en-US" sz="2000" cap="none" dirty="0"/>
          </a:p>
        </p:txBody>
      </p:sp>
    </p:spTree>
    <p:extLst>
      <p:ext uri="{BB962C8B-B14F-4D97-AF65-F5344CB8AC3E}">
        <p14:creationId xmlns:p14="http://schemas.microsoft.com/office/powerpoint/2010/main" val="9568876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lstStyle/>
          <a:p>
            <a:pPr marL="0" indent="0">
              <a:buNone/>
            </a:pPr>
            <a:r>
              <a:rPr lang="en-US" sz="2000" b="1" cap="none" dirty="0">
                <a:solidFill>
                  <a:srgbClr val="00B0F0"/>
                </a:solidFill>
              </a:rPr>
              <a:t>Sebastian Rubio</a:t>
            </a:r>
            <a:endParaRPr lang="en-US" sz="1800" cap="none" dirty="0" smtClean="0">
              <a:effectLst/>
            </a:endParaRPr>
          </a:p>
          <a:p>
            <a:r>
              <a:rPr lang="en-US" sz="2000" cap="none" dirty="0" smtClean="0">
                <a:solidFill>
                  <a:schemeClr val="tx1"/>
                </a:solidFill>
              </a:rPr>
              <a:t>Weekday (Day 1)</a:t>
            </a:r>
          </a:p>
          <a:p>
            <a:endParaRPr lang="en-US" sz="1600" cap="none" dirty="0" smtClean="0">
              <a:solidFill>
                <a:schemeClr val="tx1"/>
              </a:solidFill>
            </a:endParaRPr>
          </a:p>
          <a:p>
            <a:endParaRPr lang="en-US" sz="1600" cap="none" dirty="0">
              <a:solidFill>
                <a:schemeClr val="tx1"/>
              </a:solidFill>
            </a:endParaRPr>
          </a:p>
          <a:p>
            <a:pPr marL="0" indent="0">
              <a:buNone/>
            </a:pPr>
            <a:endParaRPr lang="en-US" sz="1600" cap="none" dirty="0" smtClean="0">
              <a:solidFill>
                <a:schemeClr val="tx1"/>
              </a:solidFill>
            </a:endParaRPr>
          </a:p>
          <a:p>
            <a:r>
              <a:rPr lang="en-US" sz="2000" cap="none" dirty="0" smtClean="0">
                <a:solidFill>
                  <a:schemeClr val="tx1"/>
                </a:solidFill>
              </a:rPr>
              <a:t>Weekday (Day 2)</a:t>
            </a:r>
          </a:p>
          <a:p>
            <a:endParaRPr lang="en-US" sz="1600" cap="none" dirty="0">
              <a:solidFill>
                <a:schemeClr val="tx1"/>
              </a:solidFill>
            </a:endParaRPr>
          </a:p>
          <a:p>
            <a:pPr marL="0" indent="0">
              <a:buNone/>
            </a:pPr>
            <a:endParaRPr lang="en-US" sz="1600" cap="none" dirty="0" smtClean="0">
              <a:solidFill>
                <a:schemeClr val="tx1"/>
              </a:solidFill>
            </a:endParaRPr>
          </a:p>
          <a:p>
            <a:pPr marL="0" indent="0">
              <a:buNone/>
            </a:pPr>
            <a:endParaRPr lang="en-US" sz="1600" cap="none" dirty="0" smtClean="0">
              <a:solidFill>
                <a:schemeClr val="tx1"/>
              </a:solidFill>
            </a:endParaRPr>
          </a:p>
          <a:p>
            <a:r>
              <a:rPr lang="en-US" sz="2000" cap="none" dirty="0" smtClean="0">
                <a:solidFill>
                  <a:schemeClr val="tx1"/>
                </a:solidFill>
              </a:rPr>
              <a:t>Weekend (Day 1)</a:t>
            </a:r>
            <a:endParaRPr lang="en-US" sz="2000" cap="none" dirty="0">
              <a:solidFill>
                <a:schemeClr val="tx1"/>
              </a:solidFill>
            </a:endParaRPr>
          </a:p>
          <a:p>
            <a:endParaRPr lang="en-US" sz="2000" cap="none" dirty="0"/>
          </a:p>
        </p:txBody>
      </p:sp>
    </p:spTree>
    <p:extLst>
      <p:ext uri="{BB962C8B-B14F-4D97-AF65-F5344CB8AC3E}">
        <p14:creationId xmlns:p14="http://schemas.microsoft.com/office/powerpoint/2010/main" val="2349968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normAutofit fontScale="85000" lnSpcReduction="10000"/>
          </a:bodyPr>
          <a:lstStyle/>
          <a:p>
            <a:pPr marL="0" indent="0">
              <a:buNone/>
            </a:pPr>
            <a:r>
              <a:rPr lang="en-US" sz="2000" b="1" cap="none" dirty="0">
                <a:solidFill>
                  <a:srgbClr val="00B0F0"/>
                </a:solidFill>
              </a:rPr>
              <a:t>Sebastian Rubio</a:t>
            </a:r>
            <a:endParaRPr lang="en-US" sz="1800" cap="none" dirty="0">
              <a:effectLst/>
            </a:endParaRPr>
          </a:p>
          <a:p>
            <a:pPr marL="0" indent="0" algn="ctr">
              <a:buNone/>
            </a:pPr>
            <a:r>
              <a:rPr lang="en-US" sz="2000" b="1" cap="none" dirty="0">
                <a:solidFill>
                  <a:schemeClr val="tx1"/>
                </a:solidFill>
              </a:rPr>
              <a:t>Reflective </a:t>
            </a:r>
            <a:r>
              <a:rPr lang="en-US" sz="2000" b="1" cap="none" dirty="0" smtClean="0">
                <a:solidFill>
                  <a:schemeClr val="tx1"/>
                </a:solidFill>
              </a:rPr>
              <a:t>Summary</a:t>
            </a:r>
            <a:endParaRPr lang="en-US" sz="2000" b="1" cap="none" dirty="0">
              <a:solidFill>
                <a:schemeClr val="tx1"/>
              </a:solidFill>
            </a:endParaRPr>
          </a:p>
          <a:p>
            <a:r>
              <a:rPr lang="en-US" sz="2000" cap="none" dirty="0">
                <a:solidFill>
                  <a:schemeClr val="tx1"/>
                </a:solidFill>
              </a:rPr>
              <a:t>This experiment was on time with my national party. The days recorded for this experiment were a little difference above all the Saturday were I ate and drank more than habitual. However, I felt really good for being aware of how much food and drink intake in order to know and may be reduce my bad behaviors like drinking too much coffee or eating thinks do not nutritive for me.</a:t>
            </a:r>
          </a:p>
          <a:p>
            <a:r>
              <a:rPr lang="en-US" sz="2000" cap="none" dirty="0">
                <a:solidFill>
                  <a:schemeClr val="tx1"/>
                </a:solidFill>
              </a:rPr>
              <a:t>The method used for recording this experience was </a:t>
            </a:r>
            <a:r>
              <a:rPr lang="en-US" sz="2000" cap="none" dirty="0">
                <a:solidFill>
                  <a:srgbClr val="FFFF00"/>
                </a:solidFill>
              </a:rPr>
              <a:t>a little tedious</a:t>
            </a:r>
            <a:r>
              <a:rPr lang="en-US" sz="2000" cap="none" dirty="0">
                <a:solidFill>
                  <a:schemeClr val="tx1"/>
                </a:solidFill>
              </a:rPr>
              <a:t>. Sometimes were </a:t>
            </a:r>
            <a:r>
              <a:rPr lang="en-US" sz="2000" cap="none" dirty="0">
                <a:solidFill>
                  <a:srgbClr val="FFFF00"/>
                </a:solidFill>
              </a:rPr>
              <a:t>very difficult </a:t>
            </a:r>
            <a:r>
              <a:rPr lang="en-US" sz="2000" cap="none" dirty="0">
                <a:solidFill>
                  <a:schemeClr val="tx1"/>
                </a:solidFill>
              </a:rPr>
              <a:t>to take a picture of my food or drink because I am not use to do this. But this method is useful to realize how much we eat and drink with </a:t>
            </a:r>
            <a:r>
              <a:rPr lang="en-US" sz="2000" cap="none" dirty="0">
                <a:solidFill>
                  <a:srgbClr val="FFFF00"/>
                </a:solidFill>
              </a:rPr>
              <a:t>a very cheap and easy </a:t>
            </a:r>
            <a:r>
              <a:rPr lang="en-US" sz="2000" cap="none" dirty="0">
                <a:solidFill>
                  <a:schemeClr val="tx1"/>
                </a:solidFill>
              </a:rPr>
              <a:t>process. </a:t>
            </a:r>
          </a:p>
          <a:p>
            <a:r>
              <a:rPr lang="en-US" sz="2000" cap="none" dirty="0">
                <a:solidFill>
                  <a:schemeClr val="tx1"/>
                </a:solidFill>
              </a:rPr>
              <a:t>I think the accuracy of this method is almost 100%. The fact of having the picture of my food made me realize the dairy intake (</a:t>
            </a:r>
            <a:r>
              <a:rPr lang="en-US" sz="2000" cap="none" dirty="0">
                <a:solidFill>
                  <a:srgbClr val="FFFF00"/>
                </a:solidFill>
              </a:rPr>
              <a:t>visualization</a:t>
            </a:r>
            <a:r>
              <a:rPr lang="en-US" sz="2000" cap="none" dirty="0">
                <a:solidFill>
                  <a:schemeClr val="tx1"/>
                </a:solidFill>
              </a:rPr>
              <a:t>) of main food and drink and considering drinking more water instead of coffee or another drinks. I felt like a nutritionist but instead of going to an appointment, I did my own nutritional evaluation with this log based on photographing method.</a:t>
            </a:r>
          </a:p>
          <a:p>
            <a:endParaRPr lang="en-US" sz="2000" cap="none" dirty="0">
              <a:solidFill>
                <a:schemeClr val="tx1"/>
              </a:solidFill>
            </a:endParaRPr>
          </a:p>
        </p:txBody>
      </p:sp>
    </p:spTree>
    <p:extLst>
      <p:ext uri="{BB962C8B-B14F-4D97-AF65-F5344CB8AC3E}">
        <p14:creationId xmlns:p14="http://schemas.microsoft.com/office/powerpoint/2010/main" val="27080031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lstStyle/>
          <a:p>
            <a:pPr marL="0" indent="0">
              <a:buNone/>
            </a:pPr>
            <a:r>
              <a:rPr lang="en-US" sz="2000" b="1" cap="none" dirty="0" err="1">
                <a:solidFill>
                  <a:srgbClr val="00B0F0"/>
                </a:solidFill>
              </a:rPr>
              <a:t>Jiaqi</a:t>
            </a:r>
            <a:r>
              <a:rPr lang="en-US" sz="2000" b="1" cap="none" dirty="0">
                <a:solidFill>
                  <a:srgbClr val="00B0F0"/>
                </a:solidFill>
              </a:rPr>
              <a:t> Sun </a:t>
            </a:r>
            <a:endParaRPr lang="en-US" sz="1800" cap="none" dirty="0" smtClean="0">
              <a:effectLst/>
            </a:endParaRPr>
          </a:p>
          <a:p>
            <a:r>
              <a:rPr lang="en-US" sz="2000" cap="none" dirty="0" smtClean="0">
                <a:solidFill>
                  <a:schemeClr val="tx1"/>
                </a:solidFill>
              </a:rPr>
              <a:t>Weekday (Day 1)</a:t>
            </a:r>
          </a:p>
          <a:p>
            <a:endParaRPr lang="en-US" sz="1600" cap="none" dirty="0" smtClean="0">
              <a:solidFill>
                <a:schemeClr val="tx1"/>
              </a:solidFill>
            </a:endParaRPr>
          </a:p>
          <a:p>
            <a:endParaRPr lang="en-US" sz="1600" cap="none" dirty="0">
              <a:solidFill>
                <a:schemeClr val="tx1"/>
              </a:solidFill>
            </a:endParaRPr>
          </a:p>
          <a:p>
            <a:pPr marL="0" indent="0">
              <a:buNone/>
            </a:pPr>
            <a:endParaRPr lang="en-US" sz="1600" cap="none" dirty="0" smtClean="0">
              <a:solidFill>
                <a:schemeClr val="tx1"/>
              </a:solidFill>
            </a:endParaRPr>
          </a:p>
          <a:p>
            <a:r>
              <a:rPr lang="en-US" sz="2000" cap="none" dirty="0" smtClean="0">
                <a:solidFill>
                  <a:schemeClr val="tx1"/>
                </a:solidFill>
              </a:rPr>
              <a:t>Weekday (Day 2)</a:t>
            </a:r>
          </a:p>
          <a:p>
            <a:endParaRPr lang="en-US" sz="1600" cap="none" dirty="0">
              <a:solidFill>
                <a:schemeClr val="tx1"/>
              </a:solidFill>
            </a:endParaRPr>
          </a:p>
          <a:p>
            <a:pPr marL="0" indent="0">
              <a:buNone/>
            </a:pPr>
            <a:endParaRPr lang="en-US" sz="1600" cap="none" dirty="0" smtClean="0">
              <a:solidFill>
                <a:schemeClr val="tx1"/>
              </a:solidFill>
            </a:endParaRPr>
          </a:p>
          <a:p>
            <a:pPr marL="0" indent="0">
              <a:buNone/>
            </a:pPr>
            <a:endParaRPr lang="en-US" sz="1600" cap="none" dirty="0" smtClean="0">
              <a:solidFill>
                <a:schemeClr val="tx1"/>
              </a:solidFill>
            </a:endParaRPr>
          </a:p>
          <a:p>
            <a:r>
              <a:rPr lang="en-US" sz="2000" cap="none" dirty="0" smtClean="0">
                <a:solidFill>
                  <a:schemeClr val="tx1"/>
                </a:solidFill>
              </a:rPr>
              <a:t>Weekend (Day 1)</a:t>
            </a:r>
            <a:endParaRPr lang="en-US" sz="2000" cap="none" dirty="0">
              <a:solidFill>
                <a:schemeClr val="tx1"/>
              </a:solidFill>
            </a:endParaRPr>
          </a:p>
          <a:p>
            <a:endParaRPr lang="en-US" sz="2000" cap="none" dirty="0">
              <a:solidFill>
                <a:schemeClr val="tx1"/>
              </a:solidFill>
            </a:endParaRPr>
          </a:p>
        </p:txBody>
      </p:sp>
      <p:grpSp>
        <p:nvGrpSpPr>
          <p:cNvPr id="2" name="Group 1"/>
          <p:cNvGrpSpPr/>
          <p:nvPr/>
        </p:nvGrpSpPr>
        <p:grpSpPr>
          <a:xfrm>
            <a:off x="1188741" y="2131778"/>
            <a:ext cx="3469528" cy="4338033"/>
            <a:chOff x="1188741" y="2131778"/>
            <a:chExt cx="3469528" cy="4338033"/>
          </a:xfrm>
        </p:grpSpPr>
        <p:pic>
          <p:nvPicPr>
            <p:cNvPr id="8" name="picture"/>
            <p:cNvPicPr/>
            <p:nvPr/>
          </p:nvPicPr>
          <p:blipFill>
            <a:blip r:embed="rId2" cstate="print">
              <a:extLst>
                <a:ext uri="{28A0092B-C50C-407E-A947-70E740481C1C}">
                  <a14:useLocalDpi xmlns:a14="http://schemas.microsoft.com/office/drawing/2010/main" val="0"/>
                </a:ext>
              </a:extLst>
            </a:blip>
            <a:stretch>
              <a:fillRect/>
            </a:stretch>
          </p:blipFill>
          <p:spPr>
            <a:xfrm>
              <a:off x="1188741" y="2131778"/>
              <a:ext cx="1636686" cy="1229436"/>
            </a:xfrm>
            <a:prstGeom prst="rect">
              <a:avLst/>
            </a:prstGeom>
          </p:spPr>
        </p:pic>
        <p:pic>
          <p:nvPicPr>
            <p:cNvPr id="10" name="picture"/>
            <p:cNvPicPr/>
            <p:nvPr/>
          </p:nvPicPr>
          <p:blipFill>
            <a:blip r:embed="rId3" cstate="print">
              <a:extLst>
                <a:ext uri="{28A0092B-C50C-407E-A947-70E740481C1C}">
                  <a14:useLocalDpi xmlns:a14="http://schemas.microsoft.com/office/drawing/2010/main" val="0"/>
                </a:ext>
              </a:extLst>
            </a:blip>
            <a:stretch>
              <a:fillRect/>
            </a:stretch>
          </p:blipFill>
          <p:spPr>
            <a:xfrm rot="16200000">
              <a:off x="3219422" y="1927332"/>
              <a:ext cx="1234398" cy="1643293"/>
            </a:xfrm>
            <a:prstGeom prst="rect">
              <a:avLst/>
            </a:prstGeom>
          </p:spPr>
        </p:pic>
        <p:pic>
          <p:nvPicPr>
            <p:cNvPr id="11" name="picture"/>
            <p:cNvPicPr/>
            <p:nvPr/>
          </p:nvPicPr>
          <p:blipFill>
            <a:blip r:embed="rId4" cstate="print">
              <a:extLst>
                <a:ext uri="{28A0092B-C50C-407E-A947-70E740481C1C}">
                  <a14:useLocalDpi xmlns:a14="http://schemas.microsoft.com/office/drawing/2010/main" val="0"/>
                </a:ext>
              </a:extLst>
            </a:blip>
            <a:stretch>
              <a:fillRect/>
            </a:stretch>
          </p:blipFill>
          <p:spPr>
            <a:xfrm rot="5400000">
              <a:off x="1393328" y="3461429"/>
              <a:ext cx="1227513" cy="1636685"/>
            </a:xfrm>
            <a:prstGeom prst="rect">
              <a:avLst/>
            </a:prstGeom>
          </p:spPr>
        </p:pic>
        <p:pic>
          <p:nvPicPr>
            <p:cNvPr id="12" name="picture"/>
            <p:cNvPicPr/>
            <p:nvPr/>
          </p:nvPicPr>
          <p:blipFill>
            <a:blip r:embed="rId5" cstate="print">
              <a:extLst>
                <a:ext uri="{28A0092B-C50C-407E-A947-70E740481C1C}">
                  <a14:useLocalDpi xmlns:a14="http://schemas.microsoft.com/office/drawing/2010/main" val="0"/>
                </a:ext>
              </a:extLst>
            </a:blip>
            <a:stretch>
              <a:fillRect/>
            </a:stretch>
          </p:blipFill>
          <p:spPr>
            <a:xfrm rot="16200000">
              <a:off x="3220387" y="3460603"/>
              <a:ext cx="1232470" cy="1643294"/>
            </a:xfrm>
            <a:prstGeom prst="rect">
              <a:avLst/>
            </a:prstGeom>
          </p:spPr>
        </p:pic>
        <p:pic>
          <p:nvPicPr>
            <p:cNvPr id="13" name="picture"/>
            <p:cNvPicPr/>
            <p:nvPr/>
          </p:nvPicPr>
          <p:blipFill>
            <a:blip r:embed="rId6" cstate="print">
              <a:extLst>
                <a:ext uri="{28A0092B-C50C-407E-A947-70E740481C1C}">
                  <a14:useLocalDpi xmlns:a14="http://schemas.microsoft.com/office/drawing/2010/main" val="0"/>
                </a:ext>
              </a:extLst>
            </a:blip>
            <a:stretch>
              <a:fillRect/>
            </a:stretch>
          </p:blipFill>
          <p:spPr>
            <a:xfrm rot="16200000">
              <a:off x="1393326" y="5037711"/>
              <a:ext cx="1227515" cy="1636686"/>
            </a:xfrm>
            <a:prstGeom prst="rect">
              <a:avLst/>
            </a:prstGeom>
          </p:spPr>
        </p:pic>
      </p:grpSp>
    </p:spTree>
    <p:extLst>
      <p:ext uri="{BB962C8B-B14F-4D97-AF65-F5344CB8AC3E}">
        <p14:creationId xmlns:p14="http://schemas.microsoft.com/office/powerpoint/2010/main" val="8679950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normAutofit lnSpcReduction="10000"/>
          </a:bodyPr>
          <a:lstStyle/>
          <a:p>
            <a:pPr marL="0" indent="0">
              <a:buNone/>
            </a:pPr>
            <a:r>
              <a:rPr lang="en-US" sz="2000" b="1" cap="none" dirty="0" err="1">
                <a:solidFill>
                  <a:srgbClr val="00B0F0"/>
                </a:solidFill>
              </a:rPr>
              <a:t>Jiaqi</a:t>
            </a:r>
            <a:r>
              <a:rPr lang="en-US" sz="2000" b="1" cap="none" dirty="0">
                <a:solidFill>
                  <a:srgbClr val="00B0F0"/>
                </a:solidFill>
              </a:rPr>
              <a:t> Sun </a:t>
            </a:r>
            <a:endParaRPr lang="en-US" sz="2000" b="1" cap="none" dirty="0" smtClean="0">
              <a:solidFill>
                <a:srgbClr val="00B0F0"/>
              </a:solidFill>
            </a:endParaRPr>
          </a:p>
          <a:p>
            <a:pPr marL="0" indent="0" algn="ctr">
              <a:buNone/>
            </a:pPr>
            <a:r>
              <a:rPr lang="en-US" sz="2000" b="1" cap="none" dirty="0" smtClean="0">
                <a:solidFill>
                  <a:schemeClr val="tx1"/>
                </a:solidFill>
              </a:rPr>
              <a:t>Reflective Summary</a:t>
            </a:r>
          </a:p>
          <a:p>
            <a:r>
              <a:rPr lang="en-US" sz="2000" cap="none" dirty="0">
                <a:solidFill>
                  <a:schemeClr val="tx1"/>
                </a:solidFill>
              </a:rPr>
              <a:t>In order to </a:t>
            </a:r>
            <a:r>
              <a:rPr lang="en-US" sz="2000" cap="none" dirty="0" smtClean="0">
                <a:solidFill>
                  <a:schemeClr val="tx1"/>
                </a:solidFill>
              </a:rPr>
              <a:t>summarize </a:t>
            </a:r>
            <a:r>
              <a:rPr lang="en-US" sz="2000" cap="none" dirty="0">
                <a:solidFill>
                  <a:schemeClr val="tx1"/>
                </a:solidFill>
              </a:rPr>
              <a:t>the intake of the main food that I ate, firstly I took photo of everything that I ate for these days and make notes for each group. All food that I ate can be divided into 5 </a:t>
            </a:r>
            <a:r>
              <a:rPr lang="en-US" sz="2000" cap="none" dirty="0" smtClean="0">
                <a:solidFill>
                  <a:schemeClr val="tx1"/>
                </a:solidFill>
              </a:rPr>
              <a:t>groups, </a:t>
            </a:r>
            <a:r>
              <a:rPr lang="en-US" sz="2000" cap="none" dirty="0">
                <a:solidFill>
                  <a:schemeClr val="tx1"/>
                </a:solidFill>
              </a:rPr>
              <a:t>which includes grain, meat, dairy, fruit and vegetable. </a:t>
            </a:r>
            <a:endParaRPr lang="en-US" sz="2000" cap="none" dirty="0" smtClean="0">
              <a:solidFill>
                <a:schemeClr val="tx1"/>
              </a:solidFill>
            </a:endParaRPr>
          </a:p>
          <a:p>
            <a:r>
              <a:rPr lang="en-US" sz="2000" cap="none" dirty="0" smtClean="0">
                <a:solidFill>
                  <a:schemeClr val="tx1"/>
                </a:solidFill>
              </a:rPr>
              <a:t>Based </a:t>
            </a:r>
            <a:r>
              <a:rPr lang="en-US" sz="2000" cap="none" dirty="0">
                <a:solidFill>
                  <a:schemeClr val="tx1"/>
                </a:solidFill>
              </a:rPr>
              <a:t>on website, I </a:t>
            </a:r>
            <a:r>
              <a:rPr lang="en-US" sz="2000" cap="none" dirty="0">
                <a:solidFill>
                  <a:srgbClr val="FFFF00"/>
                </a:solidFill>
              </a:rPr>
              <a:t>have to calculate how many serves </a:t>
            </a:r>
            <a:r>
              <a:rPr lang="en-US" sz="2000" cap="none" dirty="0">
                <a:solidFill>
                  <a:schemeClr val="tx1"/>
                </a:solidFill>
              </a:rPr>
              <a:t>that I eat for each group and make a table to record all food that I ate. The process of recording and creating tables is </a:t>
            </a:r>
            <a:r>
              <a:rPr lang="en-US" sz="2000" cap="none" dirty="0">
                <a:solidFill>
                  <a:srgbClr val="FFFF00"/>
                </a:solidFill>
              </a:rPr>
              <a:t>wasting a lot of time</a:t>
            </a:r>
            <a:r>
              <a:rPr lang="en-US" sz="2000" cap="none" dirty="0">
                <a:solidFill>
                  <a:schemeClr val="tx1"/>
                </a:solidFill>
              </a:rPr>
              <a:t>, because any apps can help us to do that. All we need is to type in or click on what we ate in the apps. However, in this case, we </a:t>
            </a:r>
            <a:r>
              <a:rPr lang="en-US" sz="2000" cap="none" dirty="0">
                <a:solidFill>
                  <a:srgbClr val="FFFF00"/>
                </a:solidFill>
              </a:rPr>
              <a:t>have to make a note for everything </a:t>
            </a:r>
            <a:r>
              <a:rPr lang="en-US" sz="2000" cap="none" dirty="0">
                <a:solidFill>
                  <a:schemeClr val="tx1"/>
                </a:solidFill>
              </a:rPr>
              <a:t>we ate and summaries daily records by ourselves. Therefore, we can use some apps to solve this problems. </a:t>
            </a:r>
          </a:p>
        </p:txBody>
      </p:sp>
    </p:spTree>
    <p:extLst>
      <p:ext uri="{BB962C8B-B14F-4D97-AF65-F5344CB8AC3E}">
        <p14:creationId xmlns:p14="http://schemas.microsoft.com/office/powerpoint/2010/main" val="2812658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69" y="157850"/>
            <a:ext cx="8298610" cy="950391"/>
          </a:xfrm>
        </p:spPr>
        <p:txBody>
          <a:bodyPr/>
          <a:lstStyle/>
          <a:p>
            <a:pPr algn="ctr"/>
            <a:r>
              <a:rPr lang="en-US" cap="none" dirty="0">
                <a:solidFill>
                  <a:schemeClr val="tx1"/>
                </a:solidFill>
                <a:effectLst/>
              </a:rPr>
              <a:t>Summary of Key Lessons from Personal Logging</a:t>
            </a:r>
            <a:endParaRPr lang="en-US" cap="none" dirty="0">
              <a:solidFill>
                <a:schemeClr val="tx1"/>
              </a:solidFill>
            </a:endParaRPr>
          </a:p>
        </p:txBody>
      </p:sp>
      <p:sp>
        <p:nvSpPr>
          <p:cNvPr id="3" name="Content Placeholder 2"/>
          <p:cNvSpPr>
            <a:spLocks noGrp="1"/>
          </p:cNvSpPr>
          <p:nvPr>
            <p:ph idx="1"/>
          </p:nvPr>
        </p:nvSpPr>
        <p:spPr>
          <a:xfrm>
            <a:off x="818348" y="1290918"/>
            <a:ext cx="7511472" cy="5109882"/>
          </a:xfrm>
        </p:spPr>
        <p:txBody>
          <a:bodyPr anchor="t">
            <a:normAutofit/>
          </a:bodyPr>
          <a:lstStyle/>
          <a:p>
            <a:pPr marL="0" indent="0">
              <a:buNone/>
            </a:pPr>
            <a:r>
              <a:rPr lang="en-US" sz="2400" b="1" cap="none" dirty="0" smtClean="0">
                <a:solidFill>
                  <a:srgbClr val="00B0F0"/>
                </a:solidFill>
              </a:rPr>
              <a:t>2. Timeline and </a:t>
            </a:r>
            <a:r>
              <a:rPr lang="en-US" sz="2400" b="1" cap="none" dirty="0">
                <a:solidFill>
                  <a:srgbClr val="00B0F0"/>
                </a:solidFill>
              </a:rPr>
              <a:t>Categorization </a:t>
            </a:r>
            <a:endParaRPr lang="en-US" sz="2400" b="1" cap="none" dirty="0" smtClean="0">
              <a:solidFill>
                <a:srgbClr val="00B0F0"/>
              </a:solidFill>
            </a:endParaRPr>
          </a:p>
          <a:p>
            <a:r>
              <a:rPr lang="en-US" sz="2000" cap="none" dirty="0" smtClean="0">
                <a:solidFill>
                  <a:schemeClr val="tx1"/>
                </a:solidFill>
              </a:rPr>
              <a:t>Taking pictures provides an automatic timestamp which serves well when viewing images in timeline format.</a:t>
            </a:r>
          </a:p>
          <a:p>
            <a:r>
              <a:rPr lang="en-US" sz="2000" cap="none" dirty="0" smtClean="0">
                <a:solidFill>
                  <a:schemeClr val="tx1"/>
                </a:solidFill>
              </a:rPr>
              <a:t>As the image’s quantity grows with the time, the problem becomes more about storage.</a:t>
            </a:r>
          </a:p>
          <a:p>
            <a:r>
              <a:rPr lang="en-US" sz="2000" cap="none" dirty="0" smtClean="0">
                <a:solidFill>
                  <a:schemeClr val="tx1"/>
                </a:solidFill>
              </a:rPr>
              <a:t>Lots of pictures mean difficulty in browsing or finding particular content.</a:t>
            </a:r>
          </a:p>
          <a:p>
            <a:endParaRPr lang="en-US" sz="2000" cap="none" dirty="0">
              <a:solidFill>
                <a:schemeClr val="tx1"/>
              </a:solidFill>
            </a:endParaRPr>
          </a:p>
          <a:p>
            <a:pPr>
              <a:buFont typeface="Wingdings" panose="05000000000000000000" pitchFamily="2" charset="2"/>
              <a:buChar char="ü"/>
            </a:pPr>
            <a:r>
              <a:rPr lang="en-US" sz="2000" cap="none" dirty="0" smtClean="0">
                <a:solidFill>
                  <a:schemeClr val="tx1"/>
                </a:solidFill>
              </a:rPr>
              <a:t>Timeline is an important feature to mitigate information overload, while categorizing all the contents will convey meaningful information and is easier to retrieve. </a:t>
            </a:r>
          </a:p>
          <a:p>
            <a:pPr marL="0" indent="0">
              <a:buNone/>
            </a:pPr>
            <a:endParaRPr lang="en-US" sz="2000" cap="none" dirty="0" smtClean="0"/>
          </a:p>
          <a:p>
            <a:endParaRPr lang="en-US" sz="2000" cap="none" dirty="0"/>
          </a:p>
        </p:txBody>
      </p:sp>
      <p:cxnSp>
        <p:nvCxnSpPr>
          <p:cNvPr id="4" name="Straight Connector 3"/>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0563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lstStyle/>
          <a:p>
            <a:pPr marL="0" indent="0">
              <a:buNone/>
            </a:pPr>
            <a:r>
              <a:rPr lang="en-US" sz="2000" b="1" cap="none" dirty="0">
                <a:solidFill>
                  <a:srgbClr val="00B0F0"/>
                </a:solidFill>
              </a:rPr>
              <a:t>Yue Zhang </a:t>
            </a:r>
            <a:endParaRPr lang="en-US" sz="1800" cap="none" dirty="0" smtClean="0">
              <a:effectLst/>
            </a:endParaRPr>
          </a:p>
          <a:p>
            <a:r>
              <a:rPr lang="en-US" sz="2000" cap="none" dirty="0" smtClean="0">
                <a:solidFill>
                  <a:schemeClr val="tx1"/>
                </a:solidFill>
              </a:rPr>
              <a:t>Weekday (Day 1)</a:t>
            </a:r>
          </a:p>
          <a:p>
            <a:endParaRPr lang="en-US" sz="1600" cap="none" dirty="0">
              <a:solidFill>
                <a:schemeClr val="tx1"/>
              </a:solidFill>
            </a:endParaRPr>
          </a:p>
          <a:p>
            <a:pPr marL="0" indent="0">
              <a:buNone/>
            </a:pPr>
            <a:endParaRPr lang="en-US" sz="1600" cap="none" dirty="0" smtClean="0">
              <a:solidFill>
                <a:schemeClr val="tx1"/>
              </a:solidFill>
            </a:endParaRPr>
          </a:p>
          <a:p>
            <a:pPr marL="0" indent="0">
              <a:buNone/>
            </a:pPr>
            <a:endParaRPr lang="en-US" sz="1600" cap="none" dirty="0" smtClean="0">
              <a:solidFill>
                <a:schemeClr val="tx1"/>
              </a:solidFill>
            </a:endParaRPr>
          </a:p>
          <a:p>
            <a:r>
              <a:rPr lang="en-US" sz="2000" cap="none" dirty="0" smtClean="0">
                <a:solidFill>
                  <a:schemeClr val="tx1"/>
                </a:solidFill>
              </a:rPr>
              <a:t>Weekday (Day 2)</a:t>
            </a:r>
          </a:p>
          <a:p>
            <a:endParaRPr lang="en-US" sz="1600" cap="none" dirty="0">
              <a:solidFill>
                <a:schemeClr val="tx1"/>
              </a:solidFill>
            </a:endParaRPr>
          </a:p>
          <a:p>
            <a:pPr marL="0" indent="0">
              <a:buNone/>
            </a:pPr>
            <a:endParaRPr lang="en-US" sz="1600" cap="none" dirty="0" smtClean="0">
              <a:solidFill>
                <a:schemeClr val="tx1"/>
              </a:solidFill>
            </a:endParaRPr>
          </a:p>
          <a:p>
            <a:pPr marL="0" indent="0">
              <a:buNone/>
            </a:pPr>
            <a:endParaRPr lang="en-US" sz="1600" cap="none" dirty="0" smtClean="0">
              <a:solidFill>
                <a:schemeClr val="tx1"/>
              </a:solidFill>
            </a:endParaRPr>
          </a:p>
          <a:p>
            <a:r>
              <a:rPr lang="en-US" sz="2000" cap="none" dirty="0" smtClean="0">
                <a:solidFill>
                  <a:schemeClr val="tx1"/>
                </a:solidFill>
              </a:rPr>
              <a:t>Weekend (Day 1)</a:t>
            </a:r>
            <a:endParaRPr lang="en-US" sz="2000" cap="none" dirty="0">
              <a:solidFill>
                <a:schemeClr val="tx1"/>
              </a:solidFill>
            </a:endParaRPr>
          </a:p>
          <a:p>
            <a:endParaRPr lang="en-US" sz="2000" cap="none" dirty="0">
              <a:solidFill>
                <a:schemeClr val="tx1"/>
              </a:solidFill>
            </a:endParaRPr>
          </a:p>
        </p:txBody>
      </p:sp>
      <p:pic>
        <p:nvPicPr>
          <p:cNvPr id="2050" name="Picture 2" descr="20151017_0915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1847" y="2150269"/>
            <a:ext cx="1557724" cy="117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Yue\AppData\Local\Microsoft\Windows\INetCache\Content.Word\20131014_183856.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9282" y="2150269"/>
            <a:ext cx="1588247" cy="1191185"/>
          </a:xfrm>
          <a:prstGeom prst="rect">
            <a:avLst/>
          </a:prstGeom>
          <a:noFill/>
          <a:ln>
            <a:noFill/>
          </a:ln>
        </p:spPr>
      </p:pic>
      <p:pic>
        <p:nvPicPr>
          <p:cNvPr id="2051" name="Picture 3" descr="20151012_1248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240" y="2150269"/>
            <a:ext cx="1571172" cy="117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20151017_0916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1847" y="3631829"/>
            <a:ext cx="1557724" cy="117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20151012_12485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49282" y="3611656"/>
            <a:ext cx="1587287" cy="119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20151015_16375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47241" y="3604454"/>
            <a:ext cx="1571172" cy="1180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20151017_0916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81847" y="5247727"/>
            <a:ext cx="1557724" cy="1172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20151016_10592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48322" y="5247727"/>
            <a:ext cx="1588247" cy="119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196888" y="2150269"/>
            <a:ext cx="4936566" cy="4290659"/>
            <a:chOff x="1196888" y="2150269"/>
            <a:chExt cx="4936566" cy="4290659"/>
          </a:xfrm>
        </p:grpSpPr>
        <p:pic>
          <p:nvPicPr>
            <p:cNvPr id="2058" name="Picture 10" descr="20130807_19410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45320" y="5247727"/>
              <a:ext cx="1588134" cy="119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20151017_0915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6888" y="2150269"/>
              <a:ext cx="1557724" cy="117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C:\Users\Yue\AppData\Local\Microsoft\Windows\INetCache\Content.Word\20131014_183856.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4323" y="2150269"/>
              <a:ext cx="1588247" cy="1191185"/>
            </a:xfrm>
            <a:prstGeom prst="rect">
              <a:avLst/>
            </a:prstGeom>
            <a:noFill/>
            <a:ln>
              <a:noFill/>
            </a:ln>
          </p:spPr>
        </p:pic>
        <p:pic>
          <p:nvPicPr>
            <p:cNvPr id="17" name="Picture 3" descr="20151012_1248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2281" y="2150269"/>
              <a:ext cx="1571172" cy="117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descr="20151017_0916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6888" y="3631829"/>
              <a:ext cx="1557724" cy="117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descr="20151012_12485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4323" y="3611656"/>
              <a:ext cx="1587287" cy="119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descr="20151015_16375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2282" y="3604454"/>
              <a:ext cx="1571172" cy="1180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 descr="20151017_0916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96888" y="5247727"/>
              <a:ext cx="1557724" cy="1172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descr="20151016_10592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63363" y="5247727"/>
              <a:ext cx="1588247" cy="119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4066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normAutofit/>
          </a:bodyPr>
          <a:lstStyle/>
          <a:p>
            <a:pPr marL="0" indent="0">
              <a:buNone/>
            </a:pPr>
            <a:r>
              <a:rPr lang="en-US" sz="2000" b="1" cap="none" dirty="0">
                <a:solidFill>
                  <a:srgbClr val="00B0F0"/>
                </a:solidFill>
              </a:rPr>
              <a:t>Yue Zhang </a:t>
            </a:r>
            <a:endParaRPr lang="en-US" sz="1800" cap="none" dirty="0">
              <a:effectLst/>
            </a:endParaRPr>
          </a:p>
          <a:p>
            <a:pPr marL="0" indent="0" algn="ctr">
              <a:buNone/>
            </a:pPr>
            <a:r>
              <a:rPr lang="en-US" sz="2000" b="1" cap="none" dirty="0">
                <a:solidFill>
                  <a:schemeClr val="tx1"/>
                </a:solidFill>
              </a:rPr>
              <a:t>Reflective </a:t>
            </a:r>
            <a:r>
              <a:rPr lang="en-US" sz="2000" b="1" cap="none" dirty="0" smtClean="0">
                <a:solidFill>
                  <a:schemeClr val="tx1"/>
                </a:solidFill>
              </a:rPr>
              <a:t>Summary</a:t>
            </a:r>
            <a:endParaRPr lang="en-US" sz="2000" b="1" cap="none" dirty="0">
              <a:solidFill>
                <a:schemeClr val="tx1"/>
              </a:solidFill>
            </a:endParaRPr>
          </a:p>
          <a:p>
            <a:r>
              <a:rPr lang="en-US" sz="2000" cap="none" dirty="0">
                <a:solidFill>
                  <a:schemeClr val="tx1"/>
                </a:solidFill>
              </a:rPr>
              <a:t>Logging daily food by photograph is not very convenient for me. It is because I always </a:t>
            </a:r>
            <a:r>
              <a:rPr lang="en-US" sz="2000" cap="none" dirty="0">
                <a:solidFill>
                  <a:srgbClr val="FFFF00"/>
                </a:solidFill>
              </a:rPr>
              <a:t>forget to take photos </a:t>
            </a:r>
            <a:r>
              <a:rPr lang="en-US" sz="2000" cap="none" dirty="0">
                <a:solidFill>
                  <a:schemeClr val="tx1"/>
                </a:solidFill>
              </a:rPr>
              <a:t>on my meal before I started eating. </a:t>
            </a:r>
            <a:endParaRPr lang="en-US" sz="2000" cap="none" dirty="0" smtClean="0">
              <a:solidFill>
                <a:schemeClr val="tx1"/>
              </a:solidFill>
            </a:endParaRPr>
          </a:p>
          <a:p>
            <a:r>
              <a:rPr lang="en-US" sz="2000" cap="none" dirty="0" smtClean="0">
                <a:solidFill>
                  <a:schemeClr val="tx1"/>
                </a:solidFill>
              </a:rPr>
              <a:t>Besides</a:t>
            </a:r>
            <a:r>
              <a:rPr lang="en-US" sz="2000" cap="none" dirty="0">
                <a:solidFill>
                  <a:schemeClr val="tx1"/>
                </a:solidFill>
              </a:rPr>
              <a:t>, owing to the fact that the meal time is not always fixed, so I cannot set an alarm to remind myself. The second problem is the picture itself </a:t>
            </a:r>
            <a:r>
              <a:rPr lang="en-US" sz="2000" cap="none" dirty="0">
                <a:solidFill>
                  <a:srgbClr val="FFFF00"/>
                </a:solidFill>
              </a:rPr>
              <a:t>cannot provide any information</a:t>
            </a:r>
            <a:r>
              <a:rPr lang="en-US" sz="2000" cap="none" dirty="0">
                <a:solidFill>
                  <a:schemeClr val="tx1"/>
                </a:solidFill>
              </a:rPr>
              <a:t> except from what I ate. For example, the amount of food cannot be effectively presented by pictures.</a:t>
            </a:r>
          </a:p>
          <a:p>
            <a:r>
              <a:rPr lang="en-US" sz="2000" cap="none" dirty="0" smtClean="0">
                <a:solidFill>
                  <a:schemeClr val="tx1"/>
                </a:solidFill>
              </a:rPr>
              <a:t>Another </a:t>
            </a:r>
            <a:r>
              <a:rPr lang="en-US" sz="2000" cap="none" dirty="0">
                <a:solidFill>
                  <a:schemeClr val="tx1"/>
                </a:solidFill>
              </a:rPr>
              <a:t>problem is that keep taking photos will result in the </a:t>
            </a:r>
            <a:r>
              <a:rPr lang="en-US" sz="2000" cap="none" dirty="0">
                <a:solidFill>
                  <a:srgbClr val="FFFF00"/>
                </a:solidFill>
              </a:rPr>
              <a:t>shortage of storage </a:t>
            </a:r>
            <a:r>
              <a:rPr lang="en-US" sz="2000" cap="none" dirty="0">
                <a:solidFill>
                  <a:schemeClr val="tx1"/>
                </a:solidFill>
              </a:rPr>
              <a:t>in my phone.</a:t>
            </a:r>
          </a:p>
          <a:p>
            <a:endParaRPr lang="en-US" sz="2000" cap="none" dirty="0">
              <a:solidFill>
                <a:schemeClr val="tx1"/>
              </a:solidFill>
            </a:endParaRPr>
          </a:p>
        </p:txBody>
      </p:sp>
    </p:spTree>
    <p:extLst>
      <p:ext uri="{BB962C8B-B14F-4D97-AF65-F5344CB8AC3E}">
        <p14:creationId xmlns:p14="http://schemas.microsoft.com/office/powerpoint/2010/main" val="9054062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275771" y="1290918"/>
            <a:ext cx="8570259" cy="5109882"/>
          </a:xfrm>
        </p:spPr>
        <p:txBody>
          <a:bodyPr anchor="t"/>
          <a:lstStyle/>
          <a:p>
            <a:pPr marL="0" indent="0">
              <a:buNone/>
            </a:pPr>
            <a:r>
              <a:rPr lang="en-US" sz="2000" b="1" cap="none" dirty="0">
                <a:solidFill>
                  <a:srgbClr val="00B0F0"/>
                </a:solidFill>
              </a:rPr>
              <a:t>Camilo Hoffmann </a:t>
            </a:r>
            <a:r>
              <a:rPr lang="en-US" sz="2000" b="1" cap="none" dirty="0" err="1">
                <a:solidFill>
                  <a:srgbClr val="00B0F0"/>
                </a:solidFill>
              </a:rPr>
              <a:t>Kuschel</a:t>
            </a:r>
            <a:endParaRPr lang="en-US" sz="1800" cap="none" dirty="0" smtClean="0">
              <a:effectLst/>
            </a:endParaRPr>
          </a:p>
          <a:p>
            <a:r>
              <a:rPr lang="en-US" sz="2000" cap="none" dirty="0" smtClean="0">
                <a:solidFill>
                  <a:schemeClr val="tx1"/>
                </a:solidFill>
              </a:rPr>
              <a:t>Weekday (Day 1)  &amp; Weekday (Day 2)             Weekend (Day 1)</a:t>
            </a:r>
            <a:endParaRPr lang="en-US" sz="2000" cap="none" dirty="0">
              <a:solidFill>
                <a:schemeClr val="tx1"/>
              </a:solidFill>
            </a:endParaRPr>
          </a:p>
          <a:p>
            <a:endParaRPr lang="en-US" sz="2000" cap="none" dirty="0">
              <a:solidFill>
                <a:schemeClr val="tx1"/>
              </a:solidFill>
            </a:endParaRPr>
          </a:p>
        </p:txBody>
      </p:sp>
      <p:grpSp>
        <p:nvGrpSpPr>
          <p:cNvPr id="2" name="Group 1"/>
          <p:cNvGrpSpPr/>
          <p:nvPr/>
        </p:nvGrpSpPr>
        <p:grpSpPr>
          <a:xfrm>
            <a:off x="747464" y="2263692"/>
            <a:ext cx="3574076" cy="3804512"/>
            <a:chOff x="532311" y="2159959"/>
            <a:chExt cx="3574076" cy="3804512"/>
          </a:xfrm>
        </p:grpSpPr>
        <p:pic>
          <p:nvPicPr>
            <p:cNvPr id="8" name="Picture 7"/>
            <p:cNvPicPr/>
            <p:nvPr/>
          </p:nvPicPr>
          <p:blipFill>
            <a:blip r:embed="rId2"/>
            <a:stretch>
              <a:fillRect/>
            </a:stretch>
          </p:blipFill>
          <p:spPr>
            <a:xfrm>
              <a:off x="551835" y="2159959"/>
              <a:ext cx="1104900" cy="827405"/>
            </a:xfrm>
            <a:prstGeom prst="rect">
              <a:avLst/>
            </a:prstGeom>
          </p:spPr>
        </p:pic>
        <p:pic>
          <p:nvPicPr>
            <p:cNvPr id="10" name="Picture 9"/>
            <p:cNvPicPr/>
            <p:nvPr/>
          </p:nvPicPr>
          <p:blipFill>
            <a:blip r:embed="rId3"/>
            <a:stretch>
              <a:fillRect/>
            </a:stretch>
          </p:blipFill>
          <p:spPr>
            <a:xfrm>
              <a:off x="1750610" y="2159959"/>
              <a:ext cx="1108710" cy="827405"/>
            </a:xfrm>
            <a:prstGeom prst="rect">
              <a:avLst/>
            </a:prstGeom>
          </p:spPr>
        </p:pic>
        <p:pic>
          <p:nvPicPr>
            <p:cNvPr id="11" name="Picture 10"/>
            <p:cNvPicPr/>
            <p:nvPr/>
          </p:nvPicPr>
          <p:blipFill>
            <a:blip r:embed="rId2"/>
            <a:stretch>
              <a:fillRect/>
            </a:stretch>
          </p:blipFill>
          <p:spPr>
            <a:xfrm>
              <a:off x="532311" y="3091097"/>
              <a:ext cx="1133568" cy="848873"/>
            </a:xfrm>
            <a:prstGeom prst="rect">
              <a:avLst/>
            </a:prstGeom>
          </p:spPr>
        </p:pic>
        <p:pic>
          <p:nvPicPr>
            <p:cNvPr id="12" name="Picture 11"/>
            <p:cNvPicPr/>
            <p:nvPr/>
          </p:nvPicPr>
          <p:blipFill>
            <a:blip r:embed="rId3"/>
            <a:stretch>
              <a:fillRect/>
            </a:stretch>
          </p:blipFill>
          <p:spPr>
            <a:xfrm>
              <a:off x="1750610" y="3106610"/>
              <a:ext cx="1137477" cy="848873"/>
            </a:xfrm>
            <a:prstGeom prst="rect">
              <a:avLst/>
            </a:prstGeom>
          </p:spPr>
        </p:pic>
        <p:pic>
          <p:nvPicPr>
            <p:cNvPr id="13" name="Picture 12"/>
            <p:cNvPicPr/>
            <p:nvPr/>
          </p:nvPicPr>
          <p:blipFill>
            <a:blip r:embed="rId4"/>
            <a:stretch>
              <a:fillRect/>
            </a:stretch>
          </p:blipFill>
          <p:spPr>
            <a:xfrm>
              <a:off x="2972819" y="3106610"/>
              <a:ext cx="1133568" cy="848873"/>
            </a:xfrm>
            <a:prstGeom prst="rect">
              <a:avLst/>
            </a:prstGeom>
          </p:spPr>
        </p:pic>
        <p:pic>
          <p:nvPicPr>
            <p:cNvPr id="14" name="Picture 13"/>
            <p:cNvPicPr/>
            <p:nvPr/>
          </p:nvPicPr>
          <p:blipFill>
            <a:blip r:embed="rId5"/>
            <a:stretch>
              <a:fillRect/>
            </a:stretch>
          </p:blipFill>
          <p:spPr>
            <a:xfrm>
              <a:off x="551835" y="4105935"/>
              <a:ext cx="1104900" cy="827405"/>
            </a:xfrm>
            <a:prstGeom prst="rect">
              <a:avLst/>
            </a:prstGeom>
          </p:spPr>
        </p:pic>
        <p:pic>
          <p:nvPicPr>
            <p:cNvPr id="15" name="Picture 14"/>
            <p:cNvPicPr/>
            <p:nvPr/>
          </p:nvPicPr>
          <p:blipFill>
            <a:blip r:embed="rId2"/>
            <a:stretch>
              <a:fillRect/>
            </a:stretch>
          </p:blipFill>
          <p:spPr>
            <a:xfrm>
              <a:off x="547395" y="5120773"/>
              <a:ext cx="1126658" cy="843698"/>
            </a:xfrm>
            <a:prstGeom prst="rect">
              <a:avLst/>
            </a:prstGeom>
          </p:spPr>
        </p:pic>
        <p:pic>
          <p:nvPicPr>
            <p:cNvPr id="16" name="Picture 15"/>
            <p:cNvPicPr/>
            <p:nvPr/>
          </p:nvPicPr>
          <p:blipFill>
            <a:blip r:embed="rId6"/>
            <a:stretch>
              <a:fillRect/>
            </a:stretch>
          </p:blipFill>
          <p:spPr>
            <a:xfrm>
              <a:off x="1761429" y="5117173"/>
              <a:ext cx="1126658" cy="843698"/>
            </a:xfrm>
            <a:prstGeom prst="rect">
              <a:avLst/>
            </a:prstGeom>
          </p:spPr>
        </p:pic>
        <p:pic>
          <p:nvPicPr>
            <p:cNvPr id="17" name="Picture 16"/>
            <p:cNvPicPr/>
            <p:nvPr/>
          </p:nvPicPr>
          <p:blipFill>
            <a:blip r:embed="rId7"/>
            <a:stretch>
              <a:fillRect/>
            </a:stretch>
          </p:blipFill>
          <p:spPr>
            <a:xfrm>
              <a:off x="2963037" y="5117173"/>
              <a:ext cx="1126658" cy="843698"/>
            </a:xfrm>
            <a:prstGeom prst="rect">
              <a:avLst/>
            </a:prstGeom>
          </p:spPr>
        </p:pic>
      </p:grpSp>
      <p:grpSp>
        <p:nvGrpSpPr>
          <p:cNvPr id="3" name="Group 2"/>
          <p:cNvGrpSpPr/>
          <p:nvPr/>
        </p:nvGrpSpPr>
        <p:grpSpPr>
          <a:xfrm>
            <a:off x="6220250" y="2255991"/>
            <a:ext cx="2652637" cy="2686196"/>
            <a:chOff x="6220250" y="2255991"/>
            <a:chExt cx="2652637" cy="2686196"/>
          </a:xfrm>
        </p:grpSpPr>
        <p:pic>
          <p:nvPicPr>
            <p:cNvPr id="18" name="Picture 17"/>
            <p:cNvPicPr/>
            <p:nvPr/>
          </p:nvPicPr>
          <p:blipFill>
            <a:blip r:embed="rId2"/>
            <a:stretch>
              <a:fillRect/>
            </a:stretch>
          </p:blipFill>
          <p:spPr>
            <a:xfrm>
              <a:off x="6220250" y="2255991"/>
              <a:ext cx="1104900" cy="827405"/>
            </a:xfrm>
            <a:prstGeom prst="rect">
              <a:avLst/>
            </a:prstGeom>
          </p:spPr>
        </p:pic>
        <p:pic>
          <p:nvPicPr>
            <p:cNvPr id="19" name="Picture 18"/>
            <p:cNvPicPr/>
            <p:nvPr/>
          </p:nvPicPr>
          <p:blipFill>
            <a:blip r:embed="rId3"/>
            <a:stretch>
              <a:fillRect/>
            </a:stretch>
          </p:blipFill>
          <p:spPr>
            <a:xfrm>
              <a:off x="7325150" y="2263692"/>
              <a:ext cx="1108710" cy="827405"/>
            </a:xfrm>
            <a:prstGeom prst="rect">
              <a:avLst/>
            </a:prstGeom>
          </p:spPr>
        </p:pic>
        <p:pic>
          <p:nvPicPr>
            <p:cNvPr id="20" name="Picture 19"/>
            <p:cNvPicPr/>
            <p:nvPr/>
          </p:nvPicPr>
          <p:blipFill>
            <a:blip r:embed="rId5"/>
            <a:stretch>
              <a:fillRect/>
            </a:stretch>
          </p:blipFill>
          <p:spPr>
            <a:xfrm>
              <a:off x="6220250" y="3167778"/>
              <a:ext cx="1104900" cy="827405"/>
            </a:xfrm>
            <a:prstGeom prst="rect">
              <a:avLst/>
            </a:prstGeom>
          </p:spPr>
        </p:pic>
        <p:pic>
          <p:nvPicPr>
            <p:cNvPr id="21" name="Picture 20"/>
            <p:cNvPicPr/>
            <p:nvPr/>
          </p:nvPicPr>
          <p:blipFill>
            <a:blip r:embed="rId2"/>
            <a:stretch>
              <a:fillRect/>
            </a:stretch>
          </p:blipFill>
          <p:spPr>
            <a:xfrm>
              <a:off x="6220296" y="4280056"/>
              <a:ext cx="884197" cy="662131"/>
            </a:xfrm>
            <a:prstGeom prst="rect">
              <a:avLst/>
            </a:prstGeom>
          </p:spPr>
        </p:pic>
        <p:pic>
          <p:nvPicPr>
            <p:cNvPr id="22" name="Picture 21"/>
            <p:cNvPicPr/>
            <p:nvPr/>
          </p:nvPicPr>
          <p:blipFill>
            <a:blip r:embed="rId6"/>
            <a:stretch>
              <a:fillRect/>
            </a:stretch>
          </p:blipFill>
          <p:spPr>
            <a:xfrm>
              <a:off x="7104493" y="4271209"/>
              <a:ext cx="884197" cy="662131"/>
            </a:xfrm>
            <a:prstGeom prst="rect">
              <a:avLst/>
            </a:prstGeom>
          </p:spPr>
        </p:pic>
        <p:pic>
          <p:nvPicPr>
            <p:cNvPr id="23" name="Picture 22"/>
            <p:cNvPicPr/>
            <p:nvPr/>
          </p:nvPicPr>
          <p:blipFill>
            <a:blip r:embed="rId7"/>
            <a:stretch>
              <a:fillRect/>
            </a:stretch>
          </p:blipFill>
          <p:spPr>
            <a:xfrm>
              <a:off x="7988690" y="4271208"/>
              <a:ext cx="884197" cy="662131"/>
            </a:xfrm>
            <a:prstGeom prst="rect">
              <a:avLst/>
            </a:prstGeom>
          </p:spPr>
        </p:pic>
      </p:grpSp>
    </p:spTree>
    <p:extLst>
      <p:ext uri="{BB962C8B-B14F-4D97-AF65-F5344CB8AC3E}">
        <p14:creationId xmlns:p14="http://schemas.microsoft.com/office/powerpoint/2010/main" val="12063019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normAutofit fontScale="85000" lnSpcReduction="20000"/>
          </a:bodyPr>
          <a:lstStyle/>
          <a:p>
            <a:pPr marL="0" indent="0">
              <a:buNone/>
            </a:pPr>
            <a:r>
              <a:rPr lang="en-US" sz="2000" b="1" cap="none" dirty="0">
                <a:solidFill>
                  <a:srgbClr val="00B0F0"/>
                </a:solidFill>
              </a:rPr>
              <a:t>Camilo Hoffmann </a:t>
            </a:r>
            <a:r>
              <a:rPr lang="en-US" sz="2000" b="1" cap="none" dirty="0" err="1">
                <a:solidFill>
                  <a:srgbClr val="00B0F0"/>
                </a:solidFill>
              </a:rPr>
              <a:t>Kuschel</a:t>
            </a:r>
            <a:endParaRPr lang="en-US" sz="1800" cap="none" dirty="0">
              <a:effectLst/>
            </a:endParaRPr>
          </a:p>
          <a:p>
            <a:pPr marL="0" indent="0" algn="ctr">
              <a:buNone/>
            </a:pPr>
            <a:r>
              <a:rPr lang="en-US" sz="2000" b="1" cap="none" dirty="0">
                <a:solidFill>
                  <a:schemeClr val="tx1"/>
                </a:solidFill>
              </a:rPr>
              <a:t>Reflective </a:t>
            </a:r>
            <a:r>
              <a:rPr lang="en-US" sz="2000" b="1" cap="none" dirty="0" smtClean="0">
                <a:solidFill>
                  <a:schemeClr val="tx1"/>
                </a:solidFill>
              </a:rPr>
              <a:t>Summary</a:t>
            </a:r>
            <a:endParaRPr lang="en-US" sz="2000" b="1" cap="none" dirty="0">
              <a:solidFill>
                <a:schemeClr val="tx1"/>
              </a:solidFill>
            </a:endParaRPr>
          </a:p>
          <a:p>
            <a:r>
              <a:rPr lang="en-US" sz="2000" cap="none" dirty="0">
                <a:solidFill>
                  <a:schemeClr val="tx1"/>
                </a:solidFill>
              </a:rPr>
              <a:t>Despite the fact that I had never done a complete food and liquid ingestion log like this one that we had for homework, it </a:t>
            </a:r>
            <a:r>
              <a:rPr lang="en-US" sz="2000" cap="none" dirty="0">
                <a:solidFill>
                  <a:srgbClr val="FFFF00"/>
                </a:solidFill>
              </a:rPr>
              <a:t>did not show me anything new</a:t>
            </a:r>
            <a:r>
              <a:rPr lang="en-US" sz="2000" cap="none" dirty="0">
                <a:solidFill>
                  <a:schemeClr val="tx1"/>
                </a:solidFill>
              </a:rPr>
              <a:t>. Two reasons contributed for this exercise not to bring up anything that I either already knew or were familiar with</a:t>
            </a:r>
            <a:r>
              <a:rPr lang="en-US" sz="2000" cap="none" dirty="0" smtClean="0">
                <a:solidFill>
                  <a:schemeClr val="tx1"/>
                </a:solidFill>
              </a:rPr>
              <a:t>.</a:t>
            </a:r>
            <a:endParaRPr lang="en-US" sz="2000" cap="none" dirty="0">
              <a:solidFill>
                <a:schemeClr val="tx1"/>
              </a:solidFill>
            </a:endParaRPr>
          </a:p>
          <a:p>
            <a:r>
              <a:rPr lang="en-US" sz="2000" cap="none" dirty="0">
                <a:solidFill>
                  <a:schemeClr val="tx1"/>
                </a:solidFill>
              </a:rPr>
              <a:t>First, since I am diagnosed with Irritable Bowel Syndrome (IBS), I follow a quite strict diet and eat and drink pretty much the same things every day</a:t>
            </a:r>
            <a:r>
              <a:rPr lang="en-US" sz="2000" cap="none" dirty="0" smtClean="0">
                <a:solidFill>
                  <a:schemeClr val="tx1"/>
                </a:solidFill>
              </a:rPr>
              <a:t>.</a:t>
            </a:r>
            <a:endParaRPr lang="en-US" sz="2000" cap="none" dirty="0">
              <a:solidFill>
                <a:schemeClr val="tx1"/>
              </a:solidFill>
            </a:endParaRPr>
          </a:p>
          <a:p>
            <a:r>
              <a:rPr lang="en-US" sz="2000" cap="none" dirty="0">
                <a:solidFill>
                  <a:schemeClr val="tx1"/>
                </a:solidFill>
              </a:rPr>
              <a:t>Second, since I have a </a:t>
            </a:r>
            <a:r>
              <a:rPr lang="en-US" sz="2000" cap="none" dirty="0" err="1">
                <a:solidFill>
                  <a:schemeClr val="tx1"/>
                </a:solidFill>
              </a:rPr>
              <a:t>Fitbit</a:t>
            </a:r>
            <a:r>
              <a:rPr lang="en-US" sz="2000" cap="none" dirty="0">
                <a:solidFill>
                  <a:schemeClr val="tx1"/>
                </a:solidFill>
              </a:rPr>
              <a:t> band, I already log the liquid I ingest on a daily basis on the </a:t>
            </a:r>
            <a:r>
              <a:rPr lang="en-US" sz="2000" cap="none" dirty="0" err="1">
                <a:solidFill>
                  <a:schemeClr val="tx1"/>
                </a:solidFill>
              </a:rPr>
              <a:t>Fitbit</a:t>
            </a:r>
            <a:r>
              <a:rPr lang="en-US" sz="2000" cap="none" dirty="0">
                <a:solidFill>
                  <a:schemeClr val="tx1"/>
                </a:solidFill>
              </a:rPr>
              <a:t> app on my phone. And as it can be seen in the picture, I ingested 1700ml, 1400ml and 2,150ml of water on Wednesday 16/09/2015, Thursday 17/09/2015 and Saturday 20.09.2015 respectively; which were the days I chose to do this homework exercise</a:t>
            </a:r>
            <a:r>
              <a:rPr lang="en-US" sz="2000" cap="none" dirty="0" smtClean="0">
                <a:solidFill>
                  <a:schemeClr val="tx1"/>
                </a:solidFill>
              </a:rPr>
              <a:t>.</a:t>
            </a:r>
            <a:endParaRPr lang="en-US" sz="2000" cap="none" dirty="0">
              <a:solidFill>
                <a:schemeClr val="tx1"/>
              </a:solidFill>
            </a:endParaRPr>
          </a:p>
          <a:p>
            <a:r>
              <a:rPr lang="en-US" sz="2000" cap="none" dirty="0">
                <a:solidFill>
                  <a:schemeClr val="tx1"/>
                </a:solidFill>
              </a:rPr>
              <a:t>However, although it did not bring up anything new to me, I acknowledge the importance of such in terms of starting an understanding of how logging activities can be both extremely </a:t>
            </a:r>
            <a:r>
              <a:rPr lang="en-US" sz="2000" cap="none" dirty="0">
                <a:solidFill>
                  <a:srgbClr val="FFFF00"/>
                </a:solidFill>
              </a:rPr>
              <a:t>boring and time consuming</a:t>
            </a:r>
            <a:r>
              <a:rPr lang="en-US" sz="2000" cap="none" dirty="0">
                <a:solidFill>
                  <a:schemeClr val="tx1"/>
                </a:solidFill>
              </a:rPr>
              <a:t>; which I am quite sure was basically the point of all this—to start in us a feeling that we can think it through and suggest easier and more enjoyable ways of doing it</a:t>
            </a:r>
            <a:r>
              <a:rPr lang="en-US" sz="2000" cap="none" dirty="0" smtClean="0">
                <a:solidFill>
                  <a:schemeClr val="tx1"/>
                </a:solidFill>
              </a:rPr>
              <a:t>.</a:t>
            </a:r>
            <a:endParaRPr lang="en-US" sz="2000" cap="none" dirty="0">
              <a:solidFill>
                <a:schemeClr val="tx1"/>
              </a:solidFill>
            </a:endParaRPr>
          </a:p>
        </p:txBody>
      </p:sp>
    </p:spTree>
    <p:extLst>
      <p:ext uri="{BB962C8B-B14F-4D97-AF65-F5344CB8AC3E}">
        <p14:creationId xmlns:p14="http://schemas.microsoft.com/office/powerpoint/2010/main" val="10569600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lstStyle/>
          <a:p>
            <a:pPr marL="0" indent="0">
              <a:buNone/>
            </a:pPr>
            <a:r>
              <a:rPr lang="en-US" sz="2000" b="1" cap="none" dirty="0" err="1" smtClean="0">
                <a:solidFill>
                  <a:srgbClr val="00B0F0"/>
                </a:solidFill>
              </a:rPr>
              <a:t>Yunxiang</a:t>
            </a:r>
            <a:r>
              <a:rPr lang="en-US" sz="2000" b="1" cap="none" dirty="0" smtClean="0">
                <a:solidFill>
                  <a:srgbClr val="00B0F0"/>
                </a:solidFill>
              </a:rPr>
              <a:t> Lin</a:t>
            </a:r>
          </a:p>
          <a:p>
            <a:r>
              <a:rPr lang="en-US" sz="2000" cap="none" dirty="0" smtClean="0">
                <a:solidFill>
                  <a:schemeClr val="tx1"/>
                </a:solidFill>
              </a:rPr>
              <a:t>Weekday (Day 1)</a:t>
            </a:r>
          </a:p>
          <a:p>
            <a:endParaRPr lang="en-US" sz="1600" cap="none" dirty="0">
              <a:solidFill>
                <a:schemeClr val="tx1"/>
              </a:solidFill>
            </a:endParaRPr>
          </a:p>
          <a:p>
            <a:pPr marL="0" indent="0">
              <a:buNone/>
            </a:pPr>
            <a:endParaRPr lang="en-US" sz="1600" cap="none" dirty="0" smtClean="0">
              <a:solidFill>
                <a:schemeClr val="tx1"/>
              </a:solidFill>
            </a:endParaRPr>
          </a:p>
          <a:p>
            <a:pPr marL="0" indent="0">
              <a:buNone/>
            </a:pPr>
            <a:endParaRPr lang="en-US" sz="1600" cap="none" dirty="0" smtClean="0">
              <a:solidFill>
                <a:schemeClr val="tx1"/>
              </a:solidFill>
            </a:endParaRPr>
          </a:p>
          <a:p>
            <a:r>
              <a:rPr lang="en-US" sz="2000" cap="none" dirty="0" smtClean="0">
                <a:solidFill>
                  <a:schemeClr val="tx1"/>
                </a:solidFill>
              </a:rPr>
              <a:t>Weekday (Day 2)</a:t>
            </a:r>
          </a:p>
          <a:p>
            <a:endParaRPr lang="en-US" sz="1600" cap="none" dirty="0">
              <a:solidFill>
                <a:schemeClr val="tx1"/>
              </a:solidFill>
            </a:endParaRPr>
          </a:p>
          <a:p>
            <a:pPr marL="0" indent="0">
              <a:buNone/>
            </a:pPr>
            <a:endParaRPr lang="en-US" sz="1600" cap="none" dirty="0" smtClean="0">
              <a:solidFill>
                <a:schemeClr val="tx1"/>
              </a:solidFill>
            </a:endParaRPr>
          </a:p>
          <a:p>
            <a:pPr marL="0" indent="0">
              <a:buNone/>
            </a:pPr>
            <a:endParaRPr lang="en-US" sz="1600" cap="none" dirty="0" smtClean="0">
              <a:solidFill>
                <a:schemeClr val="tx1"/>
              </a:solidFill>
            </a:endParaRPr>
          </a:p>
          <a:p>
            <a:r>
              <a:rPr lang="en-US" sz="2000" cap="none" dirty="0" smtClean="0">
                <a:solidFill>
                  <a:schemeClr val="tx1"/>
                </a:solidFill>
              </a:rPr>
              <a:t>Weekend (Day 1)</a:t>
            </a:r>
            <a:endParaRPr lang="en-US" sz="2000" cap="none" dirty="0">
              <a:solidFill>
                <a:schemeClr val="tx1"/>
              </a:solidFill>
            </a:endParaRPr>
          </a:p>
          <a:p>
            <a:pPr lvl="1"/>
            <a:r>
              <a:rPr lang="en-US" cap="none" dirty="0" smtClean="0">
                <a:solidFill>
                  <a:schemeClr val="tx1"/>
                </a:solidFill>
              </a:rPr>
              <a:t>Forgot to take photos</a:t>
            </a:r>
            <a:endParaRPr lang="en-US" cap="none" dirty="0">
              <a:solidFill>
                <a:schemeClr val="tx1"/>
              </a:solidFill>
            </a:endParaRPr>
          </a:p>
        </p:txBody>
      </p:sp>
      <p:grpSp>
        <p:nvGrpSpPr>
          <p:cNvPr id="2" name="Group 1"/>
          <p:cNvGrpSpPr/>
          <p:nvPr/>
        </p:nvGrpSpPr>
        <p:grpSpPr>
          <a:xfrm>
            <a:off x="1277729" y="2157674"/>
            <a:ext cx="4849699" cy="2676380"/>
            <a:chOff x="1277729" y="2157674"/>
            <a:chExt cx="4849699" cy="2676380"/>
          </a:xfrm>
        </p:grpSpPr>
        <p:pic>
          <p:nvPicPr>
            <p:cNvPr id="1026" name="Picture 2" descr="DSC_00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7730" y="2157674"/>
              <a:ext cx="1549061" cy="115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DSC_00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8958" y="2175495"/>
              <a:ext cx="1540875" cy="115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DSC_00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167902"/>
              <a:ext cx="1555428" cy="115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DSC_00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7729" y="3665786"/>
              <a:ext cx="1549061" cy="116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459675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1 – Initial Logging Activity</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682171" y="1290918"/>
            <a:ext cx="7750629" cy="5109882"/>
          </a:xfrm>
        </p:spPr>
        <p:txBody>
          <a:bodyPr anchor="t">
            <a:normAutofit/>
          </a:bodyPr>
          <a:lstStyle/>
          <a:p>
            <a:pPr marL="0" indent="0">
              <a:buNone/>
            </a:pPr>
            <a:r>
              <a:rPr lang="en-US" sz="2000" b="1" cap="none" dirty="0" err="1" smtClean="0">
                <a:solidFill>
                  <a:srgbClr val="00B0F0"/>
                </a:solidFill>
              </a:rPr>
              <a:t>Yunxiang</a:t>
            </a:r>
            <a:r>
              <a:rPr lang="en-US" sz="2000" b="1" cap="none" dirty="0" smtClean="0">
                <a:solidFill>
                  <a:srgbClr val="00B0F0"/>
                </a:solidFill>
              </a:rPr>
              <a:t> Lin</a:t>
            </a:r>
          </a:p>
          <a:p>
            <a:pPr marL="0" indent="0" algn="ctr">
              <a:buNone/>
            </a:pPr>
            <a:r>
              <a:rPr lang="en-US" sz="2000" b="1" cap="none" dirty="0" smtClean="0">
                <a:solidFill>
                  <a:schemeClr val="tx1"/>
                </a:solidFill>
              </a:rPr>
              <a:t>Reflective Summary</a:t>
            </a:r>
            <a:endParaRPr lang="en-US" sz="2000" b="1" cap="none" dirty="0">
              <a:solidFill>
                <a:schemeClr val="tx1"/>
              </a:solidFill>
            </a:endParaRPr>
          </a:p>
          <a:p>
            <a:r>
              <a:rPr lang="en-AU" sz="2000" cap="none" dirty="0">
                <a:solidFill>
                  <a:schemeClr val="tx1"/>
                </a:solidFill>
                <a:effectLst/>
              </a:rPr>
              <a:t>Logging daily food by photograph is not finished well by me. It is always happened that I could </a:t>
            </a:r>
            <a:r>
              <a:rPr lang="en-AU" sz="2000" cap="none" dirty="0">
                <a:solidFill>
                  <a:srgbClr val="FFFF00"/>
                </a:solidFill>
                <a:effectLst/>
              </a:rPr>
              <a:t>only realize to take photos on my meal just when I finished eating</a:t>
            </a:r>
            <a:r>
              <a:rPr lang="en-AU" sz="2000" cap="none" dirty="0">
                <a:solidFill>
                  <a:schemeClr val="tx1"/>
                </a:solidFill>
                <a:effectLst/>
              </a:rPr>
              <a:t>. </a:t>
            </a:r>
            <a:endParaRPr lang="en-AU" sz="2000" cap="none" dirty="0" smtClean="0">
              <a:solidFill>
                <a:schemeClr val="tx1"/>
              </a:solidFill>
              <a:effectLst/>
            </a:endParaRPr>
          </a:p>
          <a:p>
            <a:r>
              <a:rPr lang="en-AU" sz="2000" cap="none" dirty="0" smtClean="0">
                <a:solidFill>
                  <a:schemeClr val="tx1"/>
                </a:solidFill>
                <a:effectLst/>
              </a:rPr>
              <a:t>In </a:t>
            </a:r>
            <a:r>
              <a:rPr lang="en-AU" sz="2000" cap="none" dirty="0">
                <a:solidFill>
                  <a:schemeClr val="tx1"/>
                </a:solidFill>
                <a:effectLst/>
              </a:rPr>
              <a:t>addition, my timetable has many variations in the weekdays so that setting an alarm is not a good reminding way. It is </a:t>
            </a:r>
            <a:r>
              <a:rPr lang="en-AU" sz="2000" cap="none" dirty="0">
                <a:solidFill>
                  <a:srgbClr val="FFFF00"/>
                </a:solidFill>
                <a:effectLst/>
              </a:rPr>
              <a:t>difficult to accurately express the actual intake </a:t>
            </a:r>
            <a:r>
              <a:rPr lang="en-AU" sz="2000" cap="none" dirty="0">
                <a:solidFill>
                  <a:schemeClr val="tx1"/>
                </a:solidFill>
                <a:effectLst/>
              </a:rPr>
              <a:t>by the pictures taken as it is not all eaten. </a:t>
            </a:r>
            <a:endParaRPr lang="en-US" sz="2000" cap="none" dirty="0">
              <a:solidFill>
                <a:schemeClr val="tx1"/>
              </a:solidFill>
              <a:effectLst/>
            </a:endParaRPr>
          </a:p>
          <a:p>
            <a:endParaRPr lang="en-US" sz="2000" cap="none" dirty="0">
              <a:solidFill>
                <a:schemeClr val="tx1"/>
              </a:solidFill>
            </a:endParaRPr>
          </a:p>
        </p:txBody>
      </p:sp>
    </p:spTree>
    <p:extLst>
      <p:ext uri="{BB962C8B-B14F-4D97-AF65-F5344CB8AC3E}">
        <p14:creationId xmlns:p14="http://schemas.microsoft.com/office/powerpoint/2010/main" val="37016017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2 – History of Prototypes</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275771" y="1210236"/>
            <a:ext cx="8570259" cy="5109882"/>
          </a:xfrm>
        </p:spPr>
        <p:txBody>
          <a:bodyPr anchor="t"/>
          <a:lstStyle/>
          <a:p>
            <a:pPr marL="0" indent="0" algn="ctr">
              <a:buNone/>
            </a:pPr>
            <a:r>
              <a:rPr lang="en-US" sz="2000" b="1" cap="none" dirty="0" smtClean="0">
                <a:solidFill>
                  <a:srgbClr val="00B0F0"/>
                </a:solidFill>
              </a:rPr>
              <a:t>Prototype 1</a:t>
            </a:r>
            <a:endParaRPr lang="en-US" sz="2000" cap="none" dirty="0" smtClean="0"/>
          </a:p>
          <a:p>
            <a:pPr marL="0" indent="0">
              <a:buNone/>
            </a:pPr>
            <a:r>
              <a:rPr lang="en-US" sz="2000" cap="none" dirty="0" smtClean="0">
                <a:solidFill>
                  <a:schemeClr val="tx1"/>
                </a:solidFill>
              </a:rPr>
              <a:t>Cognitive Walkthrough</a:t>
            </a:r>
          </a:p>
          <a:p>
            <a:pPr lvl="1"/>
            <a:r>
              <a:rPr lang="en-US" sz="1400" cap="none" dirty="0" smtClean="0">
                <a:solidFill>
                  <a:schemeClr val="tx1"/>
                </a:solidFill>
              </a:rPr>
              <a:t>“Log </a:t>
            </a:r>
            <a:r>
              <a:rPr lang="en-US" sz="1400" cap="none" dirty="0">
                <a:solidFill>
                  <a:schemeClr val="tx1"/>
                </a:solidFill>
              </a:rPr>
              <a:t>by Food Group” does not serve well as an instruction to click on the </a:t>
            </a:r>
            <a:r>
              <a:rPr lang="en-US" sz="1400" cap="none" dirty="0" smtClean="0">
                <a:solidFill>
                  <a:schemeClr val="tx1"/>
                </a:solidFill>
              </a:rPr>
              <a:t>pie chart.</a:t>
            </a:r>
          </a:p>
          <a:p>
            <a:pPr lvl="1"/>
            <a:r>
              <a:rPr lang="en-US" sz="1400" cap="none" dirty="0" smtClean="0">
                <a:solidFill>
                  <a:srgbClr val="FFFF00"/>
                </a:solidFill>
              </a:rPr>
              <a:t>Change </a:t>
            </a:r>
            <a:r>
              <a:rPr lang="en-US" sz="1400" cap="none" dirty="0">
                <a:solidFill>
                  <a:srgbClr val="FFFF00"/>
                </a:solidFill>
              </a:rPr>
              <a:t>the heading to a self-explained message “Select a Food Group</a:t>
            </a:r>
            <a:r>
              <a:rPr lang="en-US" sz="1400" cap="none" dirty="0" smtClean="0">
                <a:solidFill>
                  <a:srgbClr val="FFFF00"/>
                </a:solidFill>
              </a:rPr>
              <a:t>”</a:t>
            </a:r>
          </a:p>
          <a:p>
            <a:endParaRPr lang="en-US" sz="2000" cap="none"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12"/>
          <a:stretch/>
        </p:blipFill>
        <p:spPr>
          <a:xfrm>
            <a:off x="1935868" y="2891167"/>
            <a:ext cx="2292655" cy="36789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735" y="2900203"/>
            <a:ext cx="2302045" cy="3683273"/>
          </a:xfrm>
          <a:prstGeom prst="rect">
            <a:avLst/>
          </a:prstGeom>
        </p:spPr>
      </p:pic>
      <p:cxnSp>
        <p:nvCxnSpPr>
          <p:cNvPr id="8" name="Straight Arrow Connector 7"/>
          <p:cNvCxnSpPr/>
          <p:nvPr/>
        </p:nvCxnSpPr>
        <p:spPr>
          <a:xfrm>
            <a:off x="3899647" y="3397289"/>
            <a:ext cx="144887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8840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2 – History of Prototypes</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275771" y="1210236"/>
            <a:ext cx="8570259" cy="5109882"/>
          </a:xfrm>
        </p:spPr>
        <p:txBody>
          <a:bodyPr anchor="t"/>
          <a:lstStyle/>
          <a:p>
            <a:pPr marL="0" indent="0" algn="ctr">
              <a:buNone/>
            </a:pPr>
            <a:r>
              <a:rPr lang="en-US" sz="2000" b="1" cap="none" dirty="0" smtClean="0">
                <a:solidFill>
                  <a:srgbClr val="00B0F0"/>
                </a:solidFill>
              </a:rPr>
              <a:t>Prototype 1</a:t>
            </a:r>
            <a:endParaRPr lang="en-US" sz="2000" cap="none" dirty="0" smtClean="0"/>
          </a:p>
          <a:p>
            <a:pPr marL="0" indent="0">
              <a:buNone/>
            </a:pPr>
            <a:r>
              <a:rPr lang="en-US" sz="2000" cap="none" dirty="0" smtClean="0">
                <a:solidFill>
                  <a:schemeClr val="tx1"/>
                </a:solidFill>
              </a:rPr>
              <a:t>Cognitive Walkthrough</a:t>
            </a:r>
          </a:p>
          <a:p>
            <a:pPr lvl="1"/>
            <a:r>
              <a:rPr lang="en-US" sz="1400" cap="none" dirty="0">
                <a:solidFill>
                  <a:schemeClr val="tx1"/>
                </a:solidFill>
              </a:rPr>
              <a:t>“Daily Summary” does not refer to detailed information, which can be edited.</a:t>
            </a:r>
          </a:p>
          <a:p>
            <a:pPr lvl="1"/>
            <a:r>
              <a:rPr lang="en-US" sz="1400" cap="none" dirty="0">
                <a:solidFill>
                  <a:srgbClr val="FFFF00"/>
                </a:solidFill>
              </a:rPr>
              <a:t>Change the message to “Detailed Information”</a:t>
            </a:r>
          </a:p>
          <a:p>
            <a:endParaRPr lang="en-US" sz="2000" cap="none"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12"/>
          <a:stretch/>
        </p:blipFill>
        <p:spPr>
          <a:xfrm>
            <a:off x="1935868" y="2891167"/>
            <a:ext cx="2292655" cy="36789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735" y="2900203"/>
            <a:ext cx="2302045" cy="3683273"/>
          </a:xfrm>
          <a:prstGeom prst="rect">
            <a:avLst/>
          </a:prstGeom>
        </p:spPr>
      </p:pic>
      <p:cxnSp>
        <p:nvCxnSpPr>
          <p:cNvPr id="8" name="Straight Arrow Connector 7"/>
          <p:cNvCxnSpPr/>
          <p:nvPr/>
        </p:nvCxnSpPr>
        <p:spPr>
          <a:xfrm>
            <a:off x="3079378" y="5737077"/>
            <a:ext cx="2057398" cy="48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1212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2 – History of Prototypes</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275771" y="1210236"/>
            <a:ext cx="8570259" cy="5109882"/>
          </a:xfrm>
        </p:spPr>
        <p:txBody>
          <a:bodyPr anchor="t"/>
          <a:lstStyle/>
          <a:p>
            <a:pPr marL="0" indent="0" algn="ctr">
              <a:buNone/>
            </a:pPr>
            <a:r>
              <a:rPr lang="en-US" sz="2000" b="1" cap="none" dirty="0" smtClean="0">
                <a:solidFill>
                  <a:srgbClr val="00B0F0"/>
                </a:solidFill>
              </a:rPr>
              <a:t>Prototype 1</a:t>
            </a:r>
            <a:endParaRPr lang="en-US" sz="2000" cap="none" dirty="0" smtClean="0"/>
          </a:p>
          <a:p>
            <a:pPr marL="0" indent="0">
              <a:buNone/>
            </a:pPr>
            <a:r>
              <a:rPr lang="en-US" sz="2000" cap="none" dirty="0" smtClean="0">
                <a:solidFill>
                  <a:schemeClr val="tx1"/>
                </a:solidFill>
              </a:rPr>
              <a:t>Cognitive Walkthrough</a:t>
            </a:r>
          </a:p>
          <a:p>
            <a:pPr lvl="1"/>
            <a:r>
              <a:rPr lang="en-US" sz="1400" cap="none" dirty="0" smtClean="0">
                <a:solidFill>
                  <a:schemeClr val="tx1"/>
                </a:solidFill>
              </a:rPr>
              <a:t>Neither </a:t>
            </a:r>
            <a:r>
              <a:rPr lang="en-US" sz="1400" cap="none" dirty="0">
                <a:solidFill>
                  <a:schemeClr val="tx1"/>
                </a:solidFill>
              </a:rPr>
              <a:t>percentages nor recommended amounts is indicated.</a:t>
            </a:r>
          </a:p>
          <a:p>
            <a:pPr lvl="1"/>
            <a:r>
              <a:rPr lang="en-US" sz="1400" cap="none" dirty="0" smtClean="0">
                <a:solidFill>
                  <a:srgbClr val="FFFF00"/>
                </a:solidFill>
              </a:rPr>
              <a:t>Insert </a:t>
            </a:r>
            <a:r>
              <a:rPr lang="en-US" sz="1400" cap="none" dirty="0">
                <a:solidFill>
                  <a:srgbClr val="FFFF00"/>
                </a:solidFill>
              </a:rPr>
              <a:t>numbers on the bar graph</a:t>
            </a:r>
          </a:p>
          <a:p>
            <a:endParaRPr lang="en-US" sz="2000" cap="none"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12"/>
          <a:stretch/>
        </p:blipFill>
        <p:spPr>
          <a:xfrm>
            <a:off x="1935868" y="2891167"/>
            <a:ext cx="2292655" cy="36789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735" y="2900203"/>
            <a:ext cx="2302045" cy="3683273"/>
          </a:xfrm>
          <a:prstGeom prst="rect">
            <a:avLst/>
          </a:prstGeom>
        </p:spPr>
      </p:pic>
      <p:cxnSp>
        <p:nvCxnSpPr>
          <p:cNvPr id="8" name="Straight Arrow Connector 7"/>
          <p:cNvCxnSpPr/>
          <p:nvPr/>
        </p:nvCxnSpPr>
        <p:spPr>
          <a:xfrm flipV="1">
            <a:off x="3953435" y="5997388"/>
            <a:ext cx="2756647" cy="86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1728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2 – History of Prototypes</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275771" y="1210236"/>
            <a:ext cx="8570259" cy="5109882"/>
          </a:xfrm>
        </p:spPr>
        <p:txBody>
          <a:bodyPr anchor="t"/>
          <a:lstStyle/>
          <a:p>
            <a:pPr marL="0" indent="0" algn="ctr">
              <a:buNone/>
            </a:pPr>
            <a:r>
              <a:rPr lang="en-US" sz="2000" b="1" cap="none" dirty="0" smtClean="0">
                <a:solidFill>
                  <a:srgbClr val="00B0F0"/>
                </a:solidFill>
              </a:rPr>
              <a:t>Prototype 1</a:t>
            </a:r>
            <a:endParaRPr lang="en-US" sz="2000" cap="none" dirty="0" smtClean="0"/>
          </a:p>
          <a:p>
            <a:pPr marL="0" indent="0">
              <a:buNone/>
            </a:pPr>
            <a:r>
              <a:rPr lang="en-US" sz="2000" cap="none" dirty="0" smtClean="0">
                <a:solidFill>
                  <a:schemeClr val="tx1"/>
                </a:solidFill>
              </a:rPr>
              <a:t>Think-Aloud</a:t>
            </a:r>
          </a:p>
          <a:p>
            <a:pPr lvl="1"/>
            <a:r>
              <a:rPr lang="en-US" sz="1400" cap="none" dirty="0" smtClean="0">
                <a:solidFill>
                  <a:schemeClr val="tx1"/>
                </a:solidFill>
              </a:rPr>
              <a:t>User </a:t>
            </a:r>
            <a:r>
              <a:rPr lang="en-US" sz="1400" cap="none" dirty="0">
                <a:solidFill>
                  <a:schemeClr val="tx1"/>
                </a:solidFill>
              </a:rPr>
              <a:t>finds that it is hard to navigate to a specific date in the past. </a:t>
            </a:r>
          </a:p>
          <a:p>
            <a:pPr lvl="1"/>
            <a:r>
              <a:rPr lang="en-US" sz="1400" cap="none" dirty="0" smtClean="0">
                <a:solidFill>
                  <a:srgbClr val="FFFF00"/>
                </a:solidFill>
              </a:rPr>
              <a:t>Add </a:t>
            </a:r>
            <a:r>
              <a:rPr lang="en-US" sz="1400" cap="none" dirty="0">
                <a:solidFill>
                  <a:srgbClr val="FFFF00"/>
                </a:solidFill>
              </a:rPr>
              <a:t>a calendar so that users can navigate to an exact date with ease.</a:t>
            </a:r>
          </a:p>
          <a:p>
            <a:endParaRPr lang="en-US" sz="2000" cap="none"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r="1462" b="849"/>
          <a:stretch/>
        </p:blipFill>
        <p:spPr>
          <a:xfrm>
            <a:off x="1955348" y="2902828"/>
            <a:ext cx="2279768" cy="368064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913" y="2900802"/>
            <a:ext cx="2298710" cy="3682396"/>
          </a:xfrm>
          <a:prstGeom prst="rect">
            <a:avLst/>
          </a:prstGeom>
        </p:spPr>
      </p:pic>
      <p:cxnSp>
        <p:nvCxnSpPr>
          <p:cNvPr id="8" name="Straight Arrow Connector 7"/>
          <p:cNvCxnSpPr/>
          <p:nvPr/>
        </p:nvCxnSpPr>
        <p:spPr>
          <a:xfrm>
            <a:off x="3676733" y="3451077"/>
            <a:ext cx="2971770" cy="989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3835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348" y="1290918"/>
            <a:ext cx="7511472" cy="5109882"/>
          </a:xfrm>
        </p:spPr>
        <p:txBody>
          <a:bodyPr anchor="t">
            <a:normAutofit/>
          </a:bodyPr>
          <a:lstStyle/>
          <a:p>
            <a:pPr marL="0" indent="0">
              <a:buNone/>
            </a:pPr>
            <a:r>
              <a:rPr lang="en-US" sz="2400" b="1" cap="none" dirty="0" smtClean="0">
                <a:solidFill>
                  <a:srgbClr val="00B0F0"/>
                </a:solidFill>
              </a:rPr>
              <a:t>3. Knowledge about Quantity </a:t>
            </a:r>
          </a:p>
          <a:p>
            <a:r>
              <a:rPr lang="en-US" sz="2000" cap="none" dirty="0" smtClean="0">
                <a:solidFill>
                  <a:schemeClr val="tx1"/>
                </a:solidFill>
              </a:rPr>
              <a:t>Snapshots of the meal do not tell us anything that is quantifiable, except meals that come in standard sizes such as a bottle of milk or a can of coke.</a:t>
            </a:r>
          </a:p>
          <a:p>
            <a:r>
              <a:rPr lang="en-US" sz="2000" cap="none" dirty="0" smtClean="0">
                <a:solidFill>
                  <a:schemeClr val="tx1"/>
                </a:solidFill>
              </a:rPr>
              <a:t>The difficult part when analyzing contents on an image is the size estimation.</a:t>
            </a:r>
          </a:p>
          <a:p>
            <a:r>
              <a:rPr lang="en-US" sz="2000" cap="none" dirty="0" smtClean="0">
                <a:solidFill>
                  <a:schemeClr val="tx1"/>
                </a:solidFill>
              </a:rPr>
              <a:t>Knowledge about recommended amount for each food group is unknown.</a:t>
            </a:r>
            <a:endParaRPr lang="en-US" sz="2000" cap="none" dirty="0">
              <a:solidFill>
                <a:schemeClr val="tx1"/>
              </a:solidFill>
            </a:endParaRPr>
          </a:p>
          <a:p>
            <a:endParaRPr lang="en-US" sz="2000" cap="none" dirty="0" smtClean="0">
              <a:solidFill>
                <a:schemeClr val="tx1"/>
              </a:solidFill>
            </a:endParaRPr>
          </a:p>
          <a:p>
            <a:pPr>
              <a:buFont typeface="Wingdings" panose="05000000000000000000" pitchFamily="2" charset="2"/>
              <a:buChar char="ü"/>
            </a:pPr>
            <a:r>
              <a:rPr lang="en-US" sz="2000" cap="none" dirty="0" smtClean="0">
                <a:solidFill>
                  <a:schemeClr val="tx1"/>
                </a:solidFill>
              </a:rPr>
              <a:t>The design should provide users with know-how, especially serving-size estimation.</a:t>
            </a:r>
            <a:endParaRPr lang="en-US" sz="2000" cap="none" dirty="0">
              <a:solidFill>
                <a:schemeClr val="tx1"/>
              </a:solidFill>
            </a:endParaRPr>
          </a:p>
          <a:p>
            <a:pPr>
              <a:buFont typeface="Wingdings" panose="05000000000000000000" pitchFamily="2" charset="2"/>
              <a:buChar char="ü"/>
            </a:pPr>
            <a:r>
              <a:rPr lang="en-US" sz="2000" cap="none" dirty="0" smtClean="0">
                <a:solidFill>
                  <a:schemeClr val="tx1"/>
                </a:solidFill>
              </a:rPr>
              <a:t>Log will be useful with quantifiable figures and can be compared against </a:t>
            </a:r>
            <a:r>
              <a:rPr lang="en-US" sz="2000" cap="none" dirty="0">
                <a:solidFill>
                  <a:schemeClr val="tx1"/>
                </a:solidFill>
              </a:rPr>
              <a:t>r</a:t>
            </a:r>
            <a:r>
              <a:rPr lang="en-US" sz="2000" cap="none" dirty="0" smtClean="0">
                <a:solidFill>
                  <a:schemeClr val="tx1"/>
                </a:solidFill>
              </a:rPr>
              <a:t>ecommended quantity.</a:t>
            </a:r>
          </a:p>
          <a:p>
            <a:endParaRPr lang="en-US" sz="2000" cap="none" dirty="0"/>
          </a:p>
        </p:txBody>
      </p:sp>
      <p:sp>
        <p:nvSpPr>
          <p:cNvPr id="5" name="Title 1"/>
          <p:cNvSpPr txBox="1">
            <a:spLocks/>
          </p:cNvSpPr>
          <p:nvPr/>
        </p:nvSpPr>
        <p:spPr>
          <a:xfrm>
            <a:off x="414069" y="157850"/>
            <a:ext cx="8298610" cy="95039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dirty="0">
                <a:solidFill>
                  <a:schemeClr val="tx1"/>
                </a:solidFill>
                <a:effectLst/>
              </a:rPr>
              <a:t>Summary of Key Lessons from Personal Logging</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8395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2 – History of Prototypes</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275771" y="1210236"/>
            <a:ext cx="8570259" cy="5109882"/>
          </a:xfrm>
        </p:spPr>
        <p:txBody>
          <a:bodyPr anchor="t"/>
          <a:lstStyle/>
          <a:p>
            <a:pPr marL="0" indent="0" algn="ctr">
              <a:buNone/>
            </a:pPr>
            <a:r>
              <a:rPr lang="en-US" sz="2000" b="1" cap="none" dirty="0" smtClean="0">
                <a:solidFill>
                  <a:srgbClr val="00B0F0"/>
                </a:solidFill>
              </a:rPr>
              <a:t>Prototype 1</a:t>
            </a:r>
            <a:endParaRPr lang="en-US" sz="2000" cap="none" dirty="0" smtClean="0"/>
          </a:p>
          <a:p>
            <a:pPr marL="0" indent="0">
              <a:buNone/>
            </a:pPr>
            <a:r>
              <a:rPr lang="en-US" sz="2000" cap="none" dirty="0" smtClean="0">
                <a:solidFill>
                  <a:schemeClr val="tx1"/>
                </a:solidFill>
              </a:rPr>
              <a:t>Think-Aloud</a:t>
            </a:r>
          </a:p>
          <a:p>
            <a:pPr lvl="1"/>
            <a:r>
              <a:rPr lang="en-US" sz="1400" cap="none" dirty="0" smtClean="0">
                <a:solidFill>
                  <a:schemeClr val="tx1"/>
                </a:solidFill>
              </a:rPr>
              <a:t>User </a:t>
            </a:r>
            <a:r>
              <a:rPr lang="en-US" sz="1400" cap="none" dirty="0">
                <a:solidFill>
                  <a:schemeClr val="tx1"/>
                </a:solidFill>
              </a:rPr>
              <a:t>would like to see the summary of intakes over time, i.e. weekly or monthly.</a:t>
            </a:r>
            <a:r>
              <a:rPr lang="en-US" sz="1400" cap="none" dirty="0"/>
              <a:t> </a:t>
            </a:r>
          </a:p>
          <a:p>
            <a:pPr lvl="1"/>
            <a:r>
              <a:rPr lang="en-US" sz="1400" cap="none" dirty="0" smtClean="0">
                <a:solidFill>
                  <a:srgbClr val="FFFF00"/>
                </a:solidFill>
              </a:rPr>
              <a:t>Add </a:t>
            </a:r>
            <a:r>
              <a:rPr lang="en-US" sz="1400" cap="none" dirty="0">
                <a:solidFill>
                  <a:srgbClr val="FFFF00"/>
                </a:solidFill>
              </a:rPr>
              <a:t>weekly and monthly summary features.</a:t>
            </a:r>
          </a:p>
          <a:p>
            <a:endParaRPr lang="en-US" sz="2000" cap="none"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r="1462" b="849"/>
          <a:stretch/>
        </p:blipFill>
        <p:spPr>
          <a:xfrm>
            <a:off x="414068" y="3259637"/>
            <a:ext cx="1791249" cy="289194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435" y="3009186"/>
            <a:ext cx="2114997" cy="338809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157" y="3009186"/>
            <a:ext cx="2126596" cy="339161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6753" y="3009186"/>
            <a:ext cx="2119277" cy="3388099"/>
          </a:xfrm>
          <a:prstGeom prst="rect">
            <a:avLst/>
          </a:prstGeom>
        </p:spPr>
      </p:pic>
    </p:spTree>
    <p:extLst>
      <p:ext uri="{BB962C8B-B14F-4D97-AF65-F5344CB8AC3E}">
        <p14:creationId xmlns:p14="http://schemas.microsoft.com/office/powerpoint/2010/main" val="32613193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2 – History of Prototypes</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275771" y="1210236"/>
            <a:ext cx="8570259" cy="5109882"/>
          </a:xfrm>
        </p:spPr>
        <p:txBody>
          <a:bodyPr anchor="t"/>
          <a:lstStyle/>
          <a:p>
            <a:pPr marL="0" indent="0" algn="ctr">
              <a:buNone/>
            </a:pPr>
            <a:r>
              <a:rPr lang="en-US" sz="2000" b="1" cap="none" dirty="0" smtClean="0">
                <a:solidFill>
                  <a:srgbClr val="00B0F0"/>
                </a:solidFill>
              </a:rPr>
              <a:t>Prototype 2</a:t>
            </a:r>
            <a:endParaRPr lang="en-US" sz="2000" cap="none" dirty="0" smtClean="0"/>
          </a:p>
          <a:p>
            <a:pPr marL="0" indent="0">
              <a:buNone/>
            </a:pPr>
            <a:r>
              <a:rPr lang="en-US" sz="2000" cap="none" dirty="0" smtClean="0">
                <a:solidFill>
                  <a:schemeClr val="tx1"/>
                </a:solidFill>
              </a:rPr>
              <a:t>Cognitive Walkthrough</a:t>
            </a:r>
          </a:p>
          <a:p>
            <a:pPr lvl="1"/>
            <a:r>
              <a:rPr lang="en-US" sz="1400" cap="none" dirty="0" smtClean="0">
                <a:solidFill>
                  <a:schemeClr val="tx1"/>
                </a:solidFill>
              </a:rPr>
              <a:t>The </a:t>
            </a:r>
            <a:r>
              <a:rPr lang="en-US" sz="1400" cap="none" dirty="0">
                <a:solidFill>
                  <a:schemeClr val="tx1"/>
                </a:solidFill>
              </a:rPr>
              <a:t>pie chart with sections of food group may contain some images which are too small to recognize. </a:t>
            </a:r>
          </a:p>
          <a:p>
            <a:pPr lvl="1"/>
            <a:r>
              <a:rPr lang="en-US" sz="1400" cap="none" dirty="0" smtClean="0">
                <a:solidFill>
                  <a:srgbClr val="FFFF00"/>
                </a:solidFill>
              </a:rPr>
              <a:t>Insert </a:t>
            </a:r>
            <a:r>
              <a:rPr lang="en-US" sz="1400" cap="none" dirty="0">
                <a:solidFill>
                  <a:srgbClr val="FFFF00"/>
                </a:solidFill>
              </a:rPr>
              <a:t>name for each group in text format, in addition to the images.</a:t>
            </a:r>
          </a:p>
          <a:p>
            <a:endParaRPr lang="en-US" sz="2000" cap="non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124" y="3022326"/>
            <a:ext cx="2302045" cy="368327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264" y="3034946"/>
            <a:ext cx="2287722" cy="3670654"/>
          </a:xfrm>
          <a:prstGeom prst="rect">
            <a:avLst/>
          </a:prstGeom>
        </p:spPr>
      </p:pic>
      <p:cxnSp>
        <p:nvCxnSpPr>
          <p:cNvPr id="8" name="Straight Arrow Connector 7"/>
          <p:cNvCxnSpPr/>
          <p:nvPr/>
        </p:nvCxnSpPr>
        <p:spPr>
          <a:xfrm>
            <a:off x="3106469" y="4594077"/>
            <a:ext cx="2057400" cy="48891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354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2 – History of Prototypes</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275771" y="1210236"/>
            <a:ext cx="8570259" cy="5109882"/>
          </a:xfrm>
        </p:spPr>
        <p:txBody>
          <a:bodyPr anchor="t"/>
          <a:lstStyle/>
          <a:p>
            <a:pPr marL="0" indent="0" algn="ctr">
              <a:buNone/>
            </a:pPr>
            <a:r>
              <a:rPr lang="en-US" sz="2000" b="1" cap="none" dirty="0" smtClean="0">
                <a:solidFill>
                  <a:srgbClr val="00B0F0"/>
                </a:solidFill>
              </a:rPr>
              <a:t>Prototype 2</a:t>
            </a:r>
            <a:endParaRPr lang="en-US" sz="2000" cap="none" dirty="0" smtClean="0"/>
          </a:p>
          <a:p>
            <a:pPr marL="0" indent="0">
              <a:buNone/>
            </a:pPr>
            <a:r>
              <a:rPr lang="en-US" sz="2000" cap="none" dirty="0" smtClean="0">
                <a:solidFill>
                  <a:schemeClr val="tx1"/>
                </a:solidFill>
              </a:rPr>
              <a:t>Cognitive Walkthrough</a:t>
            </a:r>
          </a:p>
          <a:p>
            <a:pPr lvl="1"/>
            <a:r>
              <a:rPr lang="en-US" sz="1400" cap="none" dirty="0" smtClean="0">
                <a:solidFill>
                  <a:schemeClr val="tx1"/>
                </a:solidFill>
              </a:rPr>
              <a:t>“Help</a:t>
            </a:r>
            <a:r>
              <a:rPr lang="en-US" sz="1400" cap="none" dirty="0">
                <a:solidFill>
                  <a:schemeClr val="tx1"/>
                </a:solidFill>
              </a:rPr>
              <a:t>” is supposed to direct users to a detailed instruction, but the appearance does not stand out.</a:t>
            </a:r>
          </a:p>
          <a:p>
            <a:pPr lvl="1"/>
            <a:r>
              <a:rPr lang="en-US" sz="1400" cap="none" dirty="0" smtClean="0">
                <a:solidFill>
                  <a:srgbClr val="FFFF00"/>
                </a:solidFill>
              </a:rPr>
              <a:t>Change </a:t>
            </a:r>
            <a:r>
              <a:rPr lang="en-US" sz="1400" cap="none" dirty="0">
                <a:solidFill>
                  <a:srgbClr val="FFFF00"/>
                </a:solidFill>
              </a:rPr>
              <a:t>“Help” to icon with more obvious color (</a:t>
            </a:r>
            <a:r>
              <a:rPr lang="en-US" sz="1400" cap="none" dirty="0" err="1">
                <a:solidFill>
                  <a:srgbClr val="FFFF00"/>
                </a:solidFill>
              </a:rPr>
              <a:t>i.e.white</a:t>
            </a:r>
            <a:r>
              <a:rPr lang="en-US" sz="1400" cap="none" dirty="0">
                <a:solidFill>
                  <a:srgbClr val="FFFF00"/>
                </a:solidFill>
              </a:rPr>
              <a:t>).</a:t>
            </a:r>
          </a:p>
          <a:p>
            <a:endParaRPr lang="en-US" sz="2000" cap="non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124" y="3022326"/>
            <a:ext cx="2302045" cy="368327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264" y="3034946"/>
            <a:ext cx="2287722" cy="3670654"/>
          </a:xfrm>
          <a:prstGeom prst="rect">
            <a:avLst/>
          </a:prstGeom>
        </p:spPr>
      </p:pic>
      <p:cxnSp>
        <p:nvCxnSpPr>
          <p:cNvPr id="8" name="Straight Arrow Connector 7"/>
          <p:cNvCxnSpPr/>
          <p:nvPr/>
        </p:nvCxnSpPr>
        <p:spPr>
          <a:xfrm>
            <a:off x="3872564" y="3845859"/>
            <a:ext cx="1143189" cy="7126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579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2 – History of Prototypes</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275771" y="1210236"/>
            <a:ext cx="8570259" cy="5109882"/>
          </a:xfrm>
        </p:spPr>
        <p:txBody>
          <a:bodyPr anchor="t"/>
          <a:lstStyle/>
          <a:p>
            <a:pPr marL="0" indent="0" algn="ctr">
              <a:buNone/>
            </a:pPr>
            <a:r>
              <a:rPr lang="en-US" sz="2000" b="1" cap="none" dirty="0" smtClean="0">
                <a:solidFill>
                  <a:srgbClr val="00B0F0"/>
                </a:solidFill>
              </a:rPr>
              <a:t>Prototype 2</a:t>
            </a:r>
            <a:endParaRPr lang="en-US" sz="2000" cap="none" dirty="0" smtClean="0"/>
          </a:p>
          <a:p>
            <a:pPr marL="0" indent="0">
              <a:buNone/>
            </a:pPr>
            <a:r>
              <a:rPr lang="en-US" sz="2000" cap="none" dirty="0" smtClean="0">
                <a:solidFill>
                  <a:schemeClr val="tx1"/>
                </a:solidFill>
              </a:rPr>
              <a:t>Cognitive Walkthrough</a:t>
            </a:r>
          </a:p>
          <a:p>
            <a:pPr lvl="1"/>
            <a:r>
              <a:rPr lang="en-US" sz="1400" cap="none" dirty="0" smtClean="0">
                <a:solidFill>
                  <a:schemeClr val="tx1"/>
                </a:solidFill>
              </a:rPr>
              <a:t>“Detailed </a:t>
            </a:r>
            <a:r>
              <a:rPr lang="en-US" sz="1400" cap="none" dirty="0">
                <a:solidFill>
                  <a:schemeClr val="tx1"/>
                </a:solidFill>
              </a:rPr>
              <a:t>Information” may not be obvious to the users for making updates.</a:t>
            </a:r>
          </a:p>
          <a:p>
            <a:pPr lvl="1"/>
            <a:r>
              <a:rPr lang="en-US" sz="1400" cap="none" dirty="0" smtClean="0">
                <a:solidFill>
                  <a:srgbClr val="FFFF00"/>
                </a:solidFill>
              </a:rPr>
              <a:t>Change </a:t>
            </a:r>
            <a:r>
              <a:rPr lang="en-US" sz="1400" cap="none" dirty="0">
                <a:solidFill>
                  <a:srgbClr val="FFFF00"/>
                </a:solidFill>
              </a:rPr>
              <a:t>to “History” with an icon. This should help user to recognize and refer to all items they have logged.</a:t>
            </a:r>
          </a:p>
          <a:p>
            <a:endParaRPr lang="en-US" sz="2000" cap="non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124" y="3022326"/>
            <a:ext cx="2302045" cy="368327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264" y="3034946"/>
            <a:ext cx="2287722" cy="3670654"/>
          </a:xfrm>
          <a:prstGeom prst="rect">
            <a:avLst/>
          </a:prstGeom>
        </p:spPr>
      </p:pic>
      <p:cxnSp>
        <p:nvCxnSpPr>
          <p:cNvPr id="8" name="Straight Arrow Connector 7"/>
          <p:cNvCxnSpPr/>
          <p:nvPr/>
        </p:nvCxnSpPr>
        <p:spPr>
          <a:xfrm flipV="1">
            <a:off x="3106082" y="4020671"/>
            <a:ext cx="3550212" cy="18198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901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2 – History of Prototypes</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275771" y="1210236"/>
            <a:ext cx="8570259" cy="5109882"/>
          </a:xfrm>
        </p:spPr>
        <p:txBody>
          <a:bodyPr anchor="t"/>
          <a:lstStyle/>
          <a:p>
            <a:pPr marL="0" indent="0" algn="ctr">
              <a:buNone/>
            </a:pPr>
            <a:r>
              <a:rPr lang="en-US" sz="2000" b="1" cap="none" dirty="0" smtClean="0">
                <a:solidFill>
                  <a:srgbClr val="00B0F0"/>
                </a:solidFill>
              </a:rPr>
              <a:t>Prototype 2</a:t>
            </a:r>
            <a:endParaRPr lang="en-US" sz="2000" cap="none" dirty="0" smtClean="0"/>
          </a:p>
          <a:p>
            <a:pPr marL="0" indent="0">
              <a:buNone/>
            </a:pPr>
            <a:r>
              <a:rPr lang="en-US" sz="2000" cap="none" dirty="0" smtClean="0">
                <a:solidFill>
                  <a:schemeClr val="tx1"/>
                </a:solidFill>
              </a:rPr>
              <a:t>Think-Aloud</a:t>
            </a:r>
          </a:p>
          <a:p>
            <a:pPr lvl="1"/>
            <a:r>
              <a:rPr lang="en-US" sz="1400" cap="none" dirty="0" smtClean="0">
                <a:solidFill>
                  <a:schemeClr val="tx1"/>
                </a:solidFill>
              </a:rPr>
              <a:t>Users </a:t>
            </a:r>
            <a:r>
              <a:rPr lang="en-US" sz="1400" cap="none" dirty="0">
                <a:solidFill>
                  <a:schemeClr val="tx1"/>
                </a:solidFill>
              </a:rPr>
              <a:t>do not understand what the bar graph is and what it is for.</a:t>
            </a:r>
          </a:p>
          <a:p>
            <a:pPr lvl="1"/>
            <a:r>
              <a:rPr lang="en-US" sz="1400" cap="none" dirty="0" smtClean="0">
                <a:solidFill>
                  <a:srgbClr val="FFFF00"/>
                </a:solidFill>
              </a:rPr>
              <a:t>Add </a:t>
            </a:r>
            <a:r>
              <a:rPr lang="en-US" sz="1400" cap="none" dirty="0">
                <a:solidFill>
                  <a:srgbClr val="FFFF00"/>
                </a:solidFill>
              </a:rPr>
              <a:t>text information and numbers to convey the meanings</a:t>
            </a:r>
          </a:p>
          <a:p>
            <a:endParaRPr lang="en-US" sz="2000" cap="none"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124" y="3022326"/>
            <a:ext cx="2302045" cy="368327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264" y="3034946"/>
            <a:ext cx="2287722" cy="3670654"/>
          </a:xfrm>
          <a:prstGeom prst="rect">
            <a:avLst/>
          </a:prstGeom>
        </p:spPr>
      </p:pic>
      <p:cxnSp>
        <p:nvCxnSpPr>
          <p:cNvPr id="8" name="Straight Arrow Connector 7"/>
          <p:cNvCxnSpPr/>
          <p:nvPr/>
        </p:nvCxnSpPr>
        <p:spPr>
          <a:xfrm flipV="1">
            <a:off x="2380129" y="4007224"/>
            <a:ext cx="2689412" cy="21380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802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4069" y="157850"/>
            <a:ext cx="8298610" cy="950391"/>
          </a:xfrm>
        </p:spPr>
        <p:txBody>
          <a:bodyPr/>
          <a:lstStyle/>
          <a:p>
            <a:pPr algn="ctr"/>
            <a:r>
              <a:rPr lang="en-US" cap="none" dirty="0" smtClean="0">
                <a:solidFill>
                  <a:schemeClr val="tx1"/>
                </a:solidFill>
                <a:effectLst/>
              </a:rPr>
              <a:t>Appendix 2 – History of Prototypes</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275771" y="1210236"/>
            <a:ext cx="8570259" cy="5109882"/>
          </a:xfrm>
        </p:spPr>
        <p:txBody>
          <a:bodyPr anchor="t"/>
          <a:lstStyle/>
          <a:p>
            <a:pPr marL="0" indent="0" algn="ctr">
              <a:buNone/>
            </a:pPr>
            <a:r>
              <a:rPr lang="en-US" sz="2000" b="1" cap="none" dirty="0" smtClean="0">
                <a:solidFill>
                  <a:srgbClr val="00B0F0"/>
                </a:solidFill>
              </a:rPr>
              <a:t>Prototype 2</a:t>
            </a:r>
            <a:endParaRPr lang="en-US" sz="2000" cap="none" dirty="0" smtClean="0"/>
          </a:p>
          <a:p>
            <a:pPr marL="0" indent="0">
              <a:buNone/>
            </a:pPr>
            <a:r>
              <a:rPr lang="en-US" sz="2000" cap="none" dirty="0" smtClean="0">
                <a:solidFill>
                  <a:schemeClr val="tx1"/>
                </a:solidFill>
              </a:rPr>
              <a:t>Think-Aloud</a:t>
            </a:r>
          </a:p>
          <a:p>
            <a:pPr lvl="1"/>
            <a:r>
              <a:rPr lang="en-US" sz="1400" cap="none" dirty="0" smtClean="0">
                <a:solidFill>
                  <a:schemeClr val="tx1"/>
                </a:solidFill>
              </a:rPr>
              <a:t>The </a:t>
            </a:r>
            <a:r>
              <a:rPr lang="en-US" sz="1400" cap="none" dirty="0">
                <a:solidFill>
                  <a:schemeClr val="tx1"/>
                </a:solidFill>
              </a:rPr>
              <a:t>date, which is located at the bottom, is not obvious to the users when trying to log for a specific date.</a:t>
            </a:r>
          </a:p>
          <a:p>
            <a:pPr lvl="1"/>
            <a:r>
              <a:rPr lang="en-US" sz="1400" cap="none" dirty="0" smtClean="0">
                <a:solidFill>
                  <a:srgbClr val="FFFF00"/>
                </a:solidFill>
              </a:rPr>
              <a:t>Separate </a:t>
            </a:r>
            <a:r>
              <a:rPr lang="en-US" sz="1400" cap="none" dirty="0">
                <a:solidFill>
                  <a:srgbClr val="FFFF00"/>
                </a:solidFill>
              </a:rPr>
              <a:t>the date from status graph and move the whole section to the top, so that it makes the first contact with users.</a:t>
            </a:r>
          </a:p>
          <a:p>
            <a:endParaRPr lang="en-US" sz="2000" cap="none"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803" y="3146612"/>
            <a:ext cx="2224366" cy="355898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58" y="3158806"/>
            <a:ext cx="2210527" cy="3546794"/>
          </a:xfrm>
          <a:prstGeom prst="rect">
            <a:avLst/>
          </a:prstGeom>
        </p:spPr>
      </p:pic>
      <p:cxnSp>
        <p:nvCxnSpPr>
          <p:cNvPr id="8" name="Straight Arrow Connector 7"/>
          <p:cNvCxnSpPr/>
          <p:nvPr/>
        </p:nvCxnSpPr>
        <p:spPr>
          <a:xfrm flipV="1">
            <a:off x="3603812" y="3630706"/>
            <a:ext cx="2166389" cy="21515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241016" y="4101353"/>
            <a:ext cx="2587162" cy="21527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895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348" y="1290918"/>
            <a:ext cx="7511472" cy="5109882"/>
          </a:xfrm>
        </p:spPr>
        <p:txBody>
          <a:bodyPr anchor="t">
            <a:normAutofit/>
          </a:bodyPr>
          <a:lstStyle/>
          <a:p>
            <a:pPr marL="0" indent="0">
              <a:buNone/>
            </a:pPr>
            <a:r>
              <a:rPr lang="en-US" sz="2400" b="1" cap="none" dirty="0" smtClean="0">
                <a:solidFill>
                  <a:srgbClr val="00B0F0"/>
                </a:solidFill>
              </a:rPr>
              <a:t>4. Visualization</a:t>
            </a:r>
          </a:p>
          <a:p>
            <a:r>
              <a:rPr lang="en-US" sz="2000" cap="none" dirty="0" smtClean="0">
                <a:solidFill>
                  <a:schemeClr val="tx1"/>
                </a:solidFill>
              </a:rPr>
              <a:t>The good thing about picture is that it can offer various aspects of information through a single object.</a:t>
            </a:r>
          </a:p>
          <a:p>
            <a:r>
              <a:rPr lang="en-US" sz="2000" cap="none" dirty="0" smtClean="0">
                <a:solidFill>
                  <a:schemeClr val="tx1"/>
                </a:solidFill>
              </a:rPr>
              <a:t>When a piece of information is to be displayed, an image can be much more effective than pure texts and numbers. </a:t>
            </a:r>
          </a:p>
          <a:p>
            <a:r>
              <a:rPr lang="en-US" sz="2000" cap="none" dirty="0" smtClean="0">
                <a:solidFill>
                  <a:schemeClr val="tx1"/>
                </a:solidFill>
              </a:rPr>
              <a:t>In addition, user can interpret a good designed graphical representation much faster than reading through textual information.</a:t>
            </a:r>
          </a:p>
          <a:p>
            <a:r>
              <a:rPr lang="en-US" sz="2000" cap="none" dirty="0" smtClean="0">
                <a:solidFill>
                  <a:schemeClr val="tx1"/>
                </a:solidFill>
              </a:rPr>
              <a:t>It also helps draw attention better.</a:t>
            </a:r>
          </a:p>
          <a:p>
            <a:endParaRPr lang="en-US" sz="2000" cap="none" dirty="0" smtClean="0">
              <a:solidFill>
                <a:schemeClr val="tx1"/>
              </a:solidFill>
            </a:endParaRPr>
          </a:p>
          <a:p>
            <a:pPr>
              <a:buFont typeface="Wingdings" panose="05000000000000000000" pitchFamily="2" charset="2"/>
              <a:buChar char="ü"/>
            </a:pPr>
            <a:r>
              <a:rPr lang="en-US" sz="2000" cap="none" dirty="0" smtClean="0">
                <a:solidFill>
                  <a:schemeClr val="tx1"/>
                </a:solidFill>
              </a:rPr>
              <a:t>The design should consider the use of images, graphs, and charts to indicate intake’s status and performance.</a:t>
            </a:r>
          </a:p>
        </p:txBody>
      </p:sp>
      <p:sp>
        <p:nvSpPr>
          <p:cNvPr id="5" name="Title 1"/>
          <p:cNvSpPr>
            <a:spLocks noGrp="1"/>
          </p:cNvSpPr>
          <p:nvPr>
            <p:ph type="title"/>
          </p:nvPr>
        </p:nvSpPr>
        <p:spPr>
          <a:xfrm>
            <a:off x="414069" y="157850"/>
            <a:ext cx="8298610" cy="950391"/>
          </a:xfrm>
        </p:spPr>
        <p:txBody>
          <a:bodyPr/>
          <a:lstStyle/>
          <a:p>
            <a:pPr algn="ctr"/>
            <a:r>
              <a:rPr lang="en-US" cap="none" dirty="0">
                <a:solidFill>
                  <a:schemeClr val="tx1"/>
                </a:solidFill>
                <a:effectLst/>
              </a:rPr>
              <a:t>Summary of Key Lessons from Personal Logging</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418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348" y="1290918"/>
            <a:ext cx="7511472" cy="5109882"/>
          </a:xfrm>
        </p:spPr>
        <p:txBody>
          <a:bodyPr anchor="t">
            <a:normAutofit lnSpcReduction="10000"/>
          </a:bodyPr>
          <a:lstStyle/>
          <a:p>
            <a:pPr marL="0" indent="0" algn="ctr">
              <a:buNone/>
            </a:pPr>
            <a:r>
              <a:rPr lang="en-US" sz="2000" b="1" cap="none" dirty="0" smtClean="0">
                <a:solidFill>
                  <a:srgbClr val="00B0F0"/>
                </a:solidFill>
              </a:rPr>
              <a:t>Conclusion</a:t>
            </a:r>
          </a:p>
          <a:p>
            <a:r>
              <a:rPr lang="en-US" cap="none" dirty="0" smtClean="0">
                <a:solidFill>
                  <a:schemeClr val="tx1"/>
                </a:solidFill>
                <a:effectLst/>
              </a:rPr>
              <a:t>All four key lessons are corresponded well with the standard “</a:t>
            </a:r>
            <a:r>
              <a:rPr lang="en-US" cap="none" dirty="0" smtClean="0">
                <a:solidFill>
                  <a:srgbClr val="00B0F0"/>
                </a:solidFill>
                <a:effectLst/>
              </a:rPr>
              <a:t>Heuristics</a:t>
            </a:r>
            <a:r>
              <a:rPr lang="en-US" cap="none" dirty="0" smtClean="0">
                <a:solidFill>
                  <a:schemeClr val="tx1"/>
                </a:solidFill>
                <a:effectLst/>
              </a:rPr>
              <a:t>”. </a:t>
            </a:r>
          </a:p>
          <a:p>
            <a:pPr marL="800100" lvl="1" indent="-342900">
              <a:buSzPct val="100000"/>
              <a:buFont typeface="+mj-lt"/>
              <a:buAutoNum type="arabicPeriod"/>
            </a:pPr>
            <a:r>
              <a:rPr lang="en-US" cap="none" dirty="0" smtClean="0">
                <a:solidFill>
                  <a:schemeClr val="tx1"/>
                </a:solidFill>
              </a:rPr>
              <a:t>“Minimalist and Ease of Use” reflects directly to the balance between “Aesthetic and Minimalist Design”.</a:t>
            </a:r>
          </a:p>
          <a:p>
            <a:pPr marL="800100" lvl="1" indent="-342900">
              <a:buSzPct val="100000"/>
              <a:buFont typeface="+mj-lt"/>
              <a:buAutoNum type="arabicPeriod"/>
            </a:pPr>
            <a:r>
              <a:rPr lang="en-US" cap="none" dirty="0" smtClean="0">
                <a:solidFill>
                  <a:schemeClr val="tx1"/>
                </a:solidFill>
              </a:rPr>
              <a:t>“Timeline and Categorization” has a strong relationship to “Flexibility and Efficiency of Use”.</a:t>
            </a:r>
          </a:p>
          <a:p>
            <a:pPr marL="800100" lvl="1" indent="-342900">
              <a:buSzPct val="100000"/>
              <a:buFont typeface="+mj-lt"/>
              <a:buAutoNum type="arabicPeriod"/>
            </a:pPr>
            <a:r>
              <a:rPr lang="en-US" cap="none" dirty="0" smtClean="0">
                <a:solidFill>
                  <a:schemeClr val="tx1"/>
                </a:solidFill>
              </a:rPr>
              <a:t>“Knowledge about Quantity” is exactly “Help and Documentation”.</a:t>
            </a:r>
          </a:p>
          <a:p>
            <a:pPr marL="800100" lvl="1" indent="-342900">
              <a:buSzPct val="100000"/>
              <a:buFont typeface="+mj-lt"/>
              <a:buAutoNum type="arabicPeriod"/>
            </a:pPr>
            <a:r>
              <a:rPr lang="en-US" cap="none" dirty="0" smtClean="0">
                <a:solidFill>
                  <a:schemeClr val="tx1"/>
                </a:solidFill>
              </a:rPr>
              <a:t>“Visualization” provides “Recognition rather than Recall”.</a:t>
            </a:r>
          </a:p>
          <a:p>
            <a:r>
              <a:rPr lang="en-US" sz="2000" cap="none" dirty="0" smtClean="0">
                <a:solidFill>
                  <a:schemeClr val="tx1"/>
                </a:solidFill>
              </a:rPr>
              <a:t>The initial design should, </a:t>
            </a:r>
            <a:r>
              <a:rPr lang="en-US" sz="2000" cap="none" dirty="0">
                <a:solidFill>
                  <a:schemeClr val="tx1"/>
                </a:solidFill>
              </a:rPr>
              <a:t>at </a:t>
            </a:r>
            <a:r>
              <a:rPr lang="en-US" sz="2000" cap="none" dirty="0" smtClean="0">
                <a:solidFill>
                  <a:schemeClr val="tx1"/>
                </a:solidFill>
              </a:rPr>
              <a:t>least, </a:t>
            </a:r>
            <a:r>
              <a:rPr lang="en-US" sz="2000" cap="none" dirty="0">
                <a:solidFill>
                  <a:schemeClr val="tx1"/>
                </a:solidFill>
              </a:rPr>
              <a:t>address </a:t>
            </a:r>
            <a:r>
              <a:rPr lang="en-US" sz="2000" cap="none" dirty="0" smtClean="0">
                <a:solidFill>
                  <a:schemeClr val="tx1"/>
                </a:solidFill>
              </a:rPr>
              <a:t>all of these key aspects. However, applying all these does not mean the design will be usable and suited-well for the users. Other usability techniques are to be performed on the initial design. But keeping in mind the four aspects and trying to balance them can serve as an essential starting point.</a:t>
            </a:r>
          </a:p>
          <a:p>
            <a:endParaRPr lang="en-US" cap="none" dirty="0"/>
          </a:p>
        </p:txBody>
      </p:sp>
      <p:sp>
        <p:nvSpPr>
          <p:cNvPr id="5" name="Title 1"/>
          <p:cNvSpPr>
            <a:spLocks noGrp="1"/>
          </p:cNvSpPr>
          <p:nvPr>
            <p:ph type="title"/>
          </p:nvPr>
        </p:nvSpPr>
        <p:spPr>
          <a:xfrm>
            <a:off x="414069" y="157850"/>
            <a:ext cx="8298610" cy="950391"/>
          </a:xfrm>
        </p:spPr>
        <p:txBody>
          <a:bodyPr/>
          <a:lstStyle/>
          <a:p>
            <a:pPr algn="ctr"/>
            <a:r>
              <a:rPr lang="en-US" cap="none" dirty="0">
                <a:solidFill>
                  <a:schemeClr val="tx1"/>
                </a:solidFill>
                <a:effectLst/>
              </a:rPr>
              <a:t>Summary of Key Lessons from Personal Logging</a:t>
            </a:r>
            <a:endParaRPr lang="en-US" cap="none" dirty="0">
              <a:solidFill>
                <a:schemeClr val="tx1"/>
              </a:solidFill>
            </a:endParaRPr>
          </a:p>
        </p:txBody>
      </p:sp>
      <p:cxnSp>
        <p:nvCxnSpPr>
          <p:cNvPr id="6" name="Straight Connector 5"/>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4292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4068" y="1237129"/>
            <a:ext cx="8431961" cy="5351929"/>
          </a:xfrm>
        </p:spPr>
        <p:txBody>
          <a:bodyPr anchor="t">
            <a:normAutofit fontScale="92500" lnSpcReduction="20000"/>
          </a:bodyPr>
          <a:lstStyle/>
          <a:p>
            <a:pPr marL="0" indent="0">
              <a:buSzPct val="100000"/>
              <a:buNone/>
            </a:pPr>
            <a:r>
              <a:rPr lang="en-US" cap="none" dirty="0" smtClean="0">
                <a:solidFill>
                  <a:schemeClr val="tx1"/>
                </a:solidFill>
              </a:rPr>
              <a:t>Throughout the process of developing the prototypes, conducting various usability evaluations has influenced many improvements on the design. All influences include:</a:t>
            </a:r>
          </a:p>
          <a:p>
            <a:pPr marL="342900" indent="-342900">
              <a:buSzPct val="100000"/>
              <a:buAutoNum type="arabicPeriod"/>
            </a:pPr>
            <a:r>
              <a:rPr lang="en-US" cap="none" dirty="0" smtClean="0">
                <a:solidFill>
                  <a:schemeClr val="tx1"/>
                </a:solidFill>
              </a:rPr>
              <a:t>Various aspects reflected from the initial food logging activities.</a:t>
            </a:r>
          </a:p>
          <a:p>
            <a:pPr lvl="1">
              <a:buSzPct val="100000"/>
            </a:pPr>
            <a:r>
              <a:rPr lang="en-US" cap="none" dirty="0" smtClean="0">
                <a:solidFill>
                  <a:srgbClr val="00B0F0"/>
                </a:solidFill>
              </a:rPr>
              <a:t>The activity serves well as a good starting point for our initial design with reflection from actual user’s experiences.</a:t>
            </a:r>
          </a:p>
          <a:p>
            <a:pPr marL="342900" indent="-342900">
              <a:buSzPct val="100000"/>
              <a:buAutoNum type="arabicPeriod"/>
            </a:pPr>
            <a:r>
              <a:rPr lang="en-US" cap="none" dirty="0" smtClean="0">
                <a:solidFill>
                  <a:schemeClr val="tx1"/>
                </a:solidFill>
              </a:rPr>
              <a:t>Ten aspects of Heuristics </a:t>
            </a:r>
          </a:p>
          <a:p>
            <a:pPr lvl="1">
              <a:buSzPct val="100000"/>
            </a:pPr>
            <a:r>
              <a:rPr lang="en-US" cap="none" dirty="0" smtClean="0">
                <a:solidFill>
                  <a:srgbClr val="00B0F0"/>
                </a:solidFill>
              </a:rPr>
              <a:t>The initial activities are corresponded a lot with majority of the Heuristics. Each prototype takes this as the main guideline for the design.</a:t>
            </a:r>
          </a:p>
          <a:p>
            <a:pPr marL="342900" indent="-342900">
              <a:buSzPct val="100000"/>
              <a:buFont typeface="Arial"/>
              <a:buAutoNum type="arabicPeriod"/>
            </a:pPr>
            <a:r>
              <a:rPr lang="en-US" cap="none" dirty="0">
                <a:solidFill>
                  <a:schemeClr val="tx1"/>
                </a:solidFill>
              </a:rPr>
              <a:t>Flaws identified from the Cognitive </a:t>
            </a:r>
            <a:r>
              <a:rPr lang="en-US" cap="none" dirty="0" smtClean="0">
                <a:solidFill>
                  <a:schemeClr val="tx1"/>
                </a:solidFill>
              </a:rPr>
              <a:t>Walkthrough's</a:t>
            </a:r>
          </a:p>
          <a:p>
            <a:pPr lvl="1">
              <a:buSzPct val="100000"/>
            </a:pPr>
            <a:r>
              <a:rPr lang="en-US" cap="none" dirty="0" smtClean="0">
                <a:solidFill>
                  <a:srgbClr val="00B0F0"/>
                </a:solidFill>
              </a:rPr>
              <a:t>Identified flaws provide us with quick adjustments before having the real users test the prototype.</a:t>
            </a:r>
            <a:endParaRPr lang="en-US" cap="none" dirty="0">
              <a:solidFill>
                <a:srgbClr val="00B0F0"/>
              </a:solidFill>
            </a:endParaRPr>
          </a:p>
          <a:p>
            <a:pPr marL="342900" indent="-342900">
              <a:buSzPct val="100000"/>
              <a:buAutoNum type="arabicPeriod"/>
            </a:pPr>
            <a:r>
              <a:rPr lang="en-US" cap="none" dirty="0" smtClean="0">
                <a:solidFill>
                  <a:schemeClr val="tx1"/>
                </a:solidFill>
              </a:rPr>
              <a:t>Observation and comments received from Think-Aloud evaluations</a:t>
            </a:r>
          </a:p>
          <a:p>
            <a:pPr lvl="1">
              <a:buSzPct val="100000"/>
            </a:pPr>
            <a:r>
              <a:rPr lang="en-US" cap="none" dirty="0" smtClean="0">
                <a:solidFill>
                  <a:srgbClr val="00B0F0"/>
                </a:solidFill>
              </a:rPr>
              <a:t>Think-aloud is the most useful element to produce the first actual user’s contact. What users experience and how they feel are put into our improvements to try to make the design fitted well in practical use.</a:t>
            </a:r>
          </a:p>
          <a:p>
            <a:pPr marL="342900" indent="-342900">
              <a:buSzPct val="100000"/>
              <a:buFont typeface="Arial"/>
              <a:buAutoNum type="arabicPeriod"/>
            </a:pPr>
            <a:r>
              <a:rPr lang="en-US" cap="none" dirty="0" smtClean="0">
                <a:solidFill>
                  <a:schemeClr val="tx1"/>
                </a:solidFill>
              </a:rPr>
              <a:t>Feedbacks </a:t>
            </a:r>
            <a:r>
              <a:rPr lang="en-US" cap="none" dirty="0">
                <a:solidFill>
                  <a:schemeClr val="tx1"/>
                </a:solidFill>
              </a:rPr>
              <a:t>received from the </a:t>
            </a:r>
            <a:r>
              <a:rPr lang="en-US" cap="none" dirty="0" smtClean="0">
                <a:solidFill>
                  <a:schemeClr val="tx1"/>
                </a:solidFill>
              </a:rPr>
              <a:t>questionnaires</a:t>
            </a:r>
          </a:p>
          <a:p>
            <a:pPr lvl="1">
              <a:buSzPct val="100000"/>
            </a:pPr>
            <a:r>
              <a:rPr lang="en-US" cap="none" dirty="0" smtClean="0">
                <a:solidFill>
                  <a:srgbClr val="00B0F0"/>
                </a:solidFill>
              </a:rPr>
              <a:t>Questionnaire is another piece of information we use to analyze against our improvements whether we have addressed all the problems and to attain the acceptable level. </a:t>
            </a:r>
          </a:p>
          <a:p>
            <a:pPr marL="342900" indent="-342900">
              <a:buSzPct val="100000"/>
              <a:buFont typeface="Arial"/>
              <a:buAutoNum type="arabicPeriod"/>
            </a:pPr>
            <a:endParaRPr lang="en-US" cap="none" dirty="0">
              <a:solidFill>
                <a:schemeClr val="tx1"/>
              </a:solidFill>
            </a:endParaRPr>
          </a:p>
          <a:p>
            <a:pPr marL="342900" indent="-342900">
              <a:buSzPct val="100000"/>
              <a:buAutoNum type="arabicPeriod"/>
            </a:pPr>
            <a:endParaRPr lang="en-US" cap="none" dirty="0" smtClean="0">
              <a:solidFill>
                <a:schemeClr val="tx1"/>
              </a:solidFill>
            </a:endParaRPr>
          </a:p>
          <a:p>
            <a:pPr marL="342900" indent="-342900">
              <a:buSzPct val="100000"/>
              <a:buAutoNum type="arabicPeriod"/>
            </a:pPr>
            <a:endParaRPr lang="en-US" cap="none" dirty="0">
              <a:solidFill>
                <a:schemeClr val="tx1"/>
              </a:solidFill>
            </a:endParaRPr>
          </a:p>
        </p:txBody>
      </p:sp>
      <p:sp>
        <p:nvSpPr>
          <p:cNvPr id="5" name="Title 1"/>
          <p:cNvSpPr>
            <a:spLocks noGrp="1"/>
          </p:cNvSpPr>
          <p:nvPr>
            <p:ph type="title"/>
          </p:nvPr>
        </p:nvSpPr>
        <p:spPr>
          <a:xfrm>
            <a:off x="414069" y="157850"/>
            <a:ext cx="8298610" cy="950391"/>
          </a:xfrm>
        </p:spPr>
        <p:txBody>
          <a:bodyPr/>
          <a:lstStyle/>
          <a:p>
            <a:pPr algn="ctr"/>
            <a:r>
              <a:rPr lang="en-US" cap="none" dirty="0">
                <a:solidFill>
                  <a:schemeClr val="tx1"/>
                </a:solidFill>
                <a:effectLst/>
              </a:rPr>
              <a:t>Design </a:t>
            </a:r>
            <a:r>
              <a:rPr lang="en-US" cap="none" dirty="0" smtClean="0">
                <a:solidFill>
                  <a:schemeClr val="tx1"/>
                </a:solidFill>
                <a:effectLst/>
              </a:rPr>
              <a:t>Rationale </a:t>
            </a:r>
            <a:r>
              <a:rPr lang="en-US" cap="none" dirty="0">
                <a:solidFill>
                  <a:schemeClr val="tx1"/>
                </a:solidFill>
                <a:effectLst/>
              </a:rPr>
              <a:t>and </a:t>
            </a:r>
            <a:r>
              <a:rPr lang="en-US" cap="none" dirty="0" smtClean="0">
                <a:solidFill>
                  <a:schemeClr val="tx1"/>
                </a:solidFill>
                <a:effectLst/>
              </a:rPr>
              <a:t>Other Influences </a:t>
            </a:r>
            <a:endParaRPr lang="en-US" cap="none" dirty="0">
              <a:solidFill>
                <a:schemeClr val="tx1"/>
              </a:solidFill>
            </a:endParaRPr>
          </a:p>
        </p:txBody>
      </p:sp>
      <p:cxnSp>
        <p:nvCxnSpPr>
          <p:cNvPr id="7" name="Straight Connector 6"/>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5472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4069" y="1736032"/>
            <a:ext cx="2299298" cy="3358478"/>
          </a:xfrm>
        </p:spPr>
        <p:txBody>
          <a:bodyPr anchor="t"/>
          <a:lstStyle/>
          <a:p>
            <a:pPr marL="0" indent="0" algn="r">
              <a:buNone/>
            </a:pPr>
            <a:r>
              <a:rPr lang="en-US" b="1" cap="none" dirty="0" smtClean="0">
                <a:solidFill>
                  <a:schemeClr val="tx1"/>
                </a:solidFill>
              </a:rPr>
              <a:t>Minimalist Design</a:t>
            </a:r>
          </a:p>
          <a:p>
            <a:pPr marL="0" indent="0">
              <a:buNone/>
            </a:pPr>
            <a:endParaRPr lang="en-US" cap="none" dirty="0">
              <a:solidFill>
                <a:schemeClr val="tx1"/>
              </a:solidFill>
            </a:endParaRPr>
          </a:p>
          <a:p>
            <a:pPr>
              <a:buFontTx/>
              <a:buChar char="-"/>
            </a:pPr>
            <a:endParaRPr lang="en-US" cap="none" dirty="0">
              <a:solidFill>
                <a:schemeClr val="tx1"/>
              </a:solidFill>
            </a:endParaRPr>
          </a:p>
          <a:p>
            <a:pPr marL="0" indent="0" algn="r">
              <a:buNone/>
            </a:pPr>
            <a:r>
              <a:rPr lang="en-US" b="1" cap="none" dirty="0" smtClean="0">
                <a:solidFill>
                  <a:schemeClr val="tx1"/>
                </a:solidFill>
              </a:rPr>
              <a:t>Clear Instruction</a:t>
            </a:r>
          </a:p>
          <a:p>
            <a:pPr marL="0" indent="0">
              <a:buNone/>
            </a:pPr>
            <a:endParaRPr lang="en-US" cap="none" dirty="0" smtClean="0">
              <a:solidFill>
                <a:schemeClr val="tx1"/>
              </a:solidFill>
            </a:endParaRPr>
          </a:p>
          <a:p>
            <a:pPr marL="0" indent="0">
              <a:buNone/>
            </a:pPr>
            <a:endParaRPr lang="en-US" cap="none" dirty="0">
              <a:solidFill>
                <a:schemeClr val="tx1"/>
              </a:solidFill>
            </a:endParaRPr>
          </a:p>
          <a:p>
            <a:pPr marL="0" indent="0" algn="r">
              <a:buNone/>
            </a:pPr>
            <a:r>
              <a:rPr lang="en-US" b="1" cap="none" dirty="0" smtClean="0">
                <a:solidFill>
                  <a:schemeClr val="tx1"/>
                </a:solidFill>
              </a:rPr>
              <a:t>Assistance</a:t>
            </a:r>
          </a:p>
          <a:p>
            <a:pPr>
              <a:buFontTx/>
              <a:buChar char="-"/>
            </a:pPr>
            <a:endParaRPr lang="en-US" cap="none" dirty="0">
              <a:solidFill>
                <a:schemeClr val="tx1"/>
              </a:solidFill>
            </a:endParaRPr>
          </a:p>
          <a:p>
            <a:pPr marL="0" indent="0">
              <a:buNone/>
            </a:pPr>
            <a:endParaRPr lang="en-US" cap="none" dirty="0">
              <a:solidFill>
                <a:schemeClr val="tx1"/>
              </a:solidFill>
            </a:endParaRPr>
          </a:p>
        </p:txBody>
      </p:sp>
      <p:sp>
        <p:nvSpPr>
          <p:cNvPr id="5" name="Title 1"/>
          <p:cNvSpPr>
            <a:spLocks noGrp="1"/>
          </p:cNvSpPr>
          <p:nvPr>
            <p:ph type="title"/>
          </p:nvPr>
        </p:nvSpPr>
        <p:spPr>
          <a:xfrm>
            <a:off x="414069" y="157850"/>
            <a:ext cx="8298610" cy="950391"/>
          </a:xfrm>
        </p:spPr>
        <p:txBody>
          <a:bodyPr/>
          <a:lstStyle/>
          <a:p>
            <a:pPr algn="ctr"/>
            <a:r>
              <a:rPr lang="en-US" cap="none" dirty="0">
                <a:solidFill>
                  <a:schemeClr val="tx1"/>
                </a:solidFill>
                <a:effectLst/>
              </a:rPr>
              <a:t>Design </a:t>
            </a:r>
            <a:r>
              <a:rPr lang="en-US" cap="none" dirty="0" smtClean="0">
                <a:solidFill>
                  <a:schemeClr val="tx1"/>
                </a:solidFill>
                <a:effectLst/>
              </a:rPr>
              <a:t>Rationale </a:t>
            </a:r>
            <a:r>
              <a:rPr lang="en-US" cap="none" dirty="0">
                <a:solidFill>
                  <a:schemeClr val="tx1"/>
                </a:solidFill>
                <a:effectLst/>
              </a:rPr>
              <a:t>and </a:t>
            </a:r>
            <a:r>
              <a:rPr lang="en-US" cap="none" dirty="0" smtClean="0">
                <a:solidFill>
                  <a:schemeClr val="tx1"/>
                </a:solidFill>
                <a:effectLst/>
              </a:rPr>
              <a:t>Other Influences </a:t>
            </a:r>
            <a:endParaRPr lang="en-US" cap="none" dirty="0">
              <a:solidFill>
                <a:schemeClr val="tx1"/>
              </a:solidFill>
            </a:endParaRPr>
          </a:p>
        </p:txBody>
      </p:sp>
      <p:sp>
        <p:nvSpPr>
          <p:cNvPr id="4" name="Rectangle 3"/>
          <p:cNvSpPr/>
          <p:nvPr/>
        </p:nvSpPr>
        <p:spPr>
          <a:xfrm>
            <a:off x="6706678" y="1736031"/>
            <a:ext cx="2139352" cy="3970318"/>
          </a:xfrm>
          <a:prstGeom prst="rect">
            <a:avLst/>
          </a:prstGeom>
        </p:spPr>
        <p:txBody>
          <a:bodyPr wrap="square">
            <a:spAutoFit/>
          </a:bodyPr>
          <a:lstStyle/>
          <a:p>
            <a:r>
              <a:rPr lang="en-US" b="1" cap="none" dirty="0" smtClean="0"/>
              <a:t>Visualization</a:t>
            </a:r>
          </a:p>
          <a:p>
            <a:endParaRPr lang="en-US" cap="none" dirty="0" smtClean="0"/>
          </a:p>
          <a:p>
            <a:pPr>
              <a:buFontTx/>
              <a:buChar char="-"/>
            </a:pPr>
            <a:r>
              <a:rPr lang="en-US" cap="none" dirty="0" smtClean="0"/>
              <a:t> Graphs</a:t>
            </a:r>
          </a:p>
          <a:p>
            <a:pPr>
              <a:buFontTx/>
              <a:buChar char="-"/>
            </a:pPr>
            <a:endParaRPr lang="en-US" dirty="0" smtClean="0"/>
          </a:p>
          <a:p>
            <a:pPr>
              <a:buFontTx/>
              <a:buChar char="-"/>
            </a:pPr>
            <a:endParaRPr lang="en-US" dirty="0"/>
          </a:p>
          <a:p>
            <a:pPr>
              <a:buFontTx/>
              <a:buChar char="-"/>
            </a:pPr>
            <a:r>
              <a:rPr lang="en-US" dirty="0" smtClean="0"/>
              <a:t> Symbols</a:t>
            </a:r>
            <a:endParaRPr lang="en-US" cap="none" dirty="0" smtClean="0"/>
          </a:p>
          <a:p>
            <a:pPr>
              <a:buFontTx/>
              <a:buChar char="-"/>
            </a:pPr>
            <a:endParaRPr lang="en-US" cap="none" dirty="0" smtClean="0"/>
          </a:p>
          <a:p>
            <a:pPr>
              <a:buFontTx/>
              <a:buChar char="-"/>
            </a:pPr>
            <a:endParaRPr lang="en-US" cap="none" dirty="0" smtClean="0"/>
          </a:p>
          <a:p>
            <a:pPr>
              <a:buFontTx/>
              <a:buChar char="-"/>
            </a:pPr>
            <a:r>
              <a:rPr lang="en-US" cap="none" dirty="0" smtClean="0"/>
              <a:t> Images</a:t>
            </a:r>
          </a:p>
          <a:p>
            <a:pPr>
              <a:buFontTx/>
              <a:buChar char="-"/>
            </a:pPr>
            <a:endParaRPr lang="en-US" dirty="0"/>
          </a:p>
          <a:p>
            <a:pPr>
              <a:buFontTx/>
              <a:buChar char="-"/>
            </a:pPr>
            <a:endParaRPr lang="en-US" cap="none" dirty="0" smtClean="0"/>
          </a:p>
          <a:p>
            <a:r>
              <a:rPr lang="en-US" b="1" dirty="0" smtClean="0"/>
              <a:t>Prime Pixels</a:t>
            </a:r>
            <a:endParaRPr lang="en-US" b="1" cap="none" dirty="0" smtClean="0"/>
          </a:p>
          <a:p>
            <a:pPr>
              <a:buFontTx/>
              <a:buChar char="-"/>
            </a:pPr>
            <a:endParaRPr lang="en-US" dirty="0"/>
          </a:p>
          <a:p>
            <a:pPr>
              <a:buFontTx/>
              <a:buChar char="-"/>
            </a:pPr>
            <a:endParaRPr lang="en-US" cap="none" dirty="0" smtClean="0"/>
          </a:p>
        </p:txBody>
      </p:sp>
      <p:cxnSp>
        <p:nvCxnSpPr>
          <p:cNvPr id="7" name="Straight Connector 6"/>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713367" y="1552170"/>
            <a:ext cx="4070590" cy="4752975"/>
            <a:chOff x="2713367" y="1552170"/>
            <a:chExt cx="4070590" cy="4752975"/>
          </a:xfrm>
        </p:grpSpPr>
        <p:grpSp>
          <p:nvGrpSpPr>
            <p:cNvPr id="28" name="Group 27"/>
            <p:cNvGrpSpPr/>
            <p:nvPr/>
          </p:nvGrpSpPr>
          <p:grpSpPr>
            <a:xfrm>
              <a:off x="2713367" y="1552170"/>
              <a:ext cx="4070590" cy="4752975"/>
              <a:chOff x="2713367" y="1290918"/>
              <a:chExt cx="4070590" cy="4752975"/>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885" y="1290918"/>
                <a:ext cx="2962275" cy="4752975"/>
              </a:xfrm>
              <a:prstGeom prst="rect">
                <a:avLst/>
              </a:prstGeom>
            </p:spPr>
          </p:pic>
          <p:cxnSp>
            <p:nvCxnSpPr>
              <p:cNvPr id="9" name="Straight Arrow Connector 8"/>
              <p:cNvCxnSpPr/>
              <p:nvPr/>
            </p:nvCxnSpPr>
            <p:spPr>
              <a:xfrm flipH="1">
                <a:off x="4691742" y="2228850"/>
                <a:ext cx="2058478" cy="571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981700" y="2652538"/>
                <a:ext cx="802256" cy="3875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730171" y="3057876"/>
                <a:ext cx="3053785" cy="1648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012665" y="3879530"/>
                <a:ext cx="1771292" cy="287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713367" y="1698171"/>
                <a:ext cx="40720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713367" y="2868075"/>
                <a:ext cx="1274666" cy="949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713367" y="3465130"/>
                <a:ext cx="813604" cy="6543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flipH="1" flipV="1">
              <a:off x="4691742" y="4773088"/>
              <a:ext cx="2014936" cy="1981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380323" y="1053868"/>
            <a:ext cx="1549202" cy="369332"/>
          </a:xfrm>
          <a:prstGeom prst="rect">
            <a:avLst/>
          </a:prstGeom>
          <a:noFill/>
        </p:spPr>
        <p:txBody>
          <a:bodyPr wrap="square" rtlCol="0">
            <a:spAutoFit/>
          </a:bodyPr>
          <a:lstStyle/>
          <a:p>
            <a:pPr algn="r"/>
            <a:r>
              <a:rPr lang="en-US" b="1" dirty="0" smtClean="0">
                <a:solidFill>
                  <a:srgbClr val="00B0F0"/>
                </a:solidFill>
              </a:rPr>
              <a:t>Final Design</a:t>
            </a:r>
            <a:endParaRPr lang="en-US" b="1" dirty="0">
              <a:solidFill>
                <a:srgbClr val="00B0F0"/>
              </a:solidFill>
            </a:endParaRPr>
          </a:p>
        </p:txBody>
      </p:sp>
    </p:spTree>
    <p:extLst>
      <p:ext uri="{BB962C8B-B14F-4D97-AF65-F5344CB8AC3E}">
        <p14:creationId xmlns:p14="http://schemas.microsoft.com/office/powerpoint/2010/main" val="16040407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88382" y="3619319"/>
            <a:ext cx="2395358" cy="947151"/>
          </a:xfrm>
        </p:spPr>
        <p:txBody>
          <a:bodyPr anchor="t"/>
          <a:lstStyle/>
          <a:p>
            <a:pPr marL="0" indent="0" algn="ctr">
              <a:buNone/>
            </a:pPr>
            <a:r>
              <a:rPr lang="en-US" b="1" cap="none" dirty="0" smtClean="0">
                <a:solidFill>
                  <a:schemeClr val="tx1"/>
                </a:solidFill>
              </a:rPr>
              <a:t>Clear Instructions</a:t>
            </a:r>
          </a:p>
          <a:p>
            <a:pPr marL="0" indent="0">
              <a:buNone/>
            </a:pPr>
            <a:endParaRPr lang="en-US" cap="none" dirty="0" smtClean="0">
              <a:solidFill>
                <a:schemeClr val="tx1"/>
              </a:solidFill>
            </a:endParaRPr>
          </a:p>
          <a:p>
            <a:pPr marL="0" indent="0" algn="ctr">
              <a:buNone/>
            </a:pPr>
            <a:endParaRPr lang="en-US" cap="none" dirty="0">
              <a:solidFill>
                <a:schemeClr val="tx1"/>
              </a:solidFill>
            </a:endParaRPr>
          </a:p>
          <a:p>
            <a:pPr marL="0" indent="0">
              <a:buNone/>
            </a:pPr>
            <a:endParaRPr lang="en-US" cap="none" dirty="0">
              <a:solidFill>
                <a:schemeClr val="tx1"/>
              </a:solidFill>
            </a:endParaRPr>
          </a:p>
        </p:txBody>
      </p:sp>
      <p:sp>
        <p:nvSpPr>
          <p:cNvPr id="5" name="Title 1"/>
          <p:cNvSpPr>
            <a:spLocks noGrp="1"/>
          </p:cNvSpPr>
          <p:nvPr>
            <p:ph type="title"/>
          </p:nvPr>
        </p:nvSpPr>
        <p:spPr>
          <a:xfrm>
            <a:off x="414069" y="157850"/>
            <a:ext cx="8298610" cy="950391"/>
          </a:xfrm>
        </p:spPr>
        <p:txBody>
          <a:bodyPr/>
          <a:lstStyle/>
          <a:p>
            <a:pPr algn="ctr"/>
            <a:r>
              <a:rPr lang="en-US" cap="none" dirty="0">
                <a:solidFill>
                  <a:schemeClr val="tx1"/>
                </a:solidFill>
                <a:effectLst/>
              </a:rPr>
              <a:t>Design </a:t>
            </a:r>
            <a:r>
              <a:rPr lang="en-US" cap="none" dirty="0" smtClean="0">
                <a:solidFill>
                  <a:schemeClr val="tx1"/>
                </a:solidFill>
                <a:effectLst/>
              </a:rPr>
              <a:t>Rationale </a:t>
            </a:r>
            <a:r>
              <a:rPr lang="en-US" cap="none" dirty="0">
                <a:solidFill>
                  <a:schemeClr val="tx1"/>
                </a:solidFill>
                <a:effectLst/>
              </a:rPr>
              <a:t>and </a:t>
            </a:r>
            <a:r>
              <a:rPr lang="en-US" cap="none" dirty="0" smtClean="0">
                <a:solidFill>
                  <a:schemeClr val="tx1"/>
                </a:solidFill>
                <a:effectLst/>
              </a:rPr>
              <a:t>Other Influences </a:t>
            </a:r>
            <a:endParaRPr lang="en-US" cap="none" dirty="0">
              <a:solidFill>
                <a:schemeClr val="tx1"/>
              </a:solidFill>
            </a:endParaRPr>
          </a:p>
        </p:txBody>
      </p:sp>
      <p:cxnSp>
        <p:nvCxnSpPr>
          <p:cNvPr id="7" name="Straight Connector 6"/>
          <p:cNvCxnSpPr/>
          <p:nvPr/>
        </p:nvCxnSpPr>
        <p:spPr>
          <a:xfrm>
            <a:off x="275771" y="1108241"/>
            <a:ext cx="857025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6705600"/>
            <a:ext cx="91440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705" y="1683682"/>
            <a:ext cx="2981325" cy="47815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71" y="1721782"/>
            <a:ext cx="2962275" cy="4743450"/>
          </a:xfrm>
          <a:prstGeom prst="rect">
            <a:avLst/>
          </a:prstGeom>
        </p:spPr>
      </p:pic>
      <p:cxnSp>
        <p:nvCxnSpPr>
          <p:cNvPr id="20" name="Straight Arrow Connector 19"/>
          <p:cNvCxnSpPr/>
          <p:nvPr/>
        </p:nvCxnSpPr>
        <p:spPr>
          <a:xfrm flipH="1">
            <a:off x="3463776" y="4092894"/>
            <a:ext cx="2044570" cy="7763"/>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Content Placeholder 2"/>
          <p:cNvSpPr txBox="1">
            <a:spLocks/>
          </p:cNvSpPr>
          <p:nvPr/>
        </p:nvSpPr>
        <p:spPr>
          <a:xfrm>
            <a:off x="3353696" y="5373642"/>
            <a:ext cx="2395358" cy="62010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en-US" b="1" cap="none" dirty="0" smtClean="0">
                <a:solidFill>
                  <a:schemeClr val="tx1"/>
                </a:solidFill>
              </a:rPr>
              <a:t>Consistency</a:t>
            </a:r>
            <a:endParaRPr lang="en-US" cap="none" dirty="0">
              <a:solidFill>
                <a:schemeClr val="tx1"/>
              </a:solidFill>
            </a:endParaRPr>
          </a:p>
        </p:txBody>
      </p:sp>
      <p:cxnSp>
        <p:nvCxnSpPr>
          <p:cNvPr id="23" name="Straight Arrow Connector 22"/>
          <p:cNvCxnSpPr/>
          <p:nvPr/>
        </p:nvCxnSpPr>
        <p:spPr>
          <a:xfrm flipH="1">
            <a:off x="2452914" y="5700692"/>
            <a:ext cx="4339773" cy="293053"/>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3310692" y="1913383"/>
            <a:ext cx="2395358" cy="62010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en-US" b="1" cap="none" dirty="0" smtClean="0">
                <a:solidFill>
                  <a:schemeClr val="tx1"/>
                </a:solidFill>
              </a:rPr>
              <a:t>Consistent Format</a:t>
            </a:r>
            <a:endParaRPr lang="en-US" cap="none" dirty="0">
              <a:solidFill>
                <a:schemeClr val="tx1"/>
              </a:solidFill>
            </a:endParaRPr>
          </a:p>
        </p:txBody>
      </p:sp>
      <p:cxnSp>
        <p:nvCxnSpPr>
          <p:cNvPr id="27" name="Straight Arrow Connector 26"/>
          <p:cNvCxnSpPr/>
          <p:nvPr/>
        </p:nvCxnSpPr>
        <p:spPr>
          <a:xfrm flipH="1" flipV="1">
            <a:off x="2743776" y="2322496"/>
            <a:ext cx="3453824" cy="18523"/>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80323" y="1053868"/>
            <a:ext cx="1549202" cy="369332"/>
          </a:xfrm>
          <a:prstGeom prst="rect">
            <a:avLst/>
          </a:prstGeom>
          <a:noFill/>
        </p:spPr>
        <p:txBody>
          <a:bodyPr wrap="square" rtlCol="0">
            <a:spAutoFit/>
          </a:bodyPr>
          <a:lstStyle/>
          <a:p>
            <a:pPr algn="r"/>
            <a:r>
              <a:rPr lang="en-US" b="1" dirty="0" smtClean="0">
                <a:solidFill>
                  <a:srgbClr val="00B0F0"/>
                </a:solidFill>
              </a:rPr>
              <a:t>Final Design</a:t>
            </a:r>
            <a:endParaRPr lang="en-US" b="1" dirty="0">
              <a:solidFill>
                <a:srgbClr val="00B0F0"/>
              </a:solidFill>
            </a:endParaRPr>
          </a:p>
        </p:txBody>
      </p:sp>
    </p:spTree>
    <p:extLst>
      <p:ext uri="{BB962C8B-B14F-4D97-AF65-F5344CB8AC3E}">
        <p14:creationId xmlns:p14="http://schemas.microsoft.com/office/powerpoint/2010/main" val="33602359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397</TotalTime>
  <Words>3985</Words>
  <Application>Microsoft Office PowerPoint</Application>
  <PresentationFormat>On-screen Show (4:3)</PresentationFormat>
  <Paragraphs>481</Paragraphs>
  <Slides>45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宋体</vt:lpstr>
      <vt:lpstr>Arial</vt:lpstr>
      <vt:lpstr>Calibri</vt:lpstr>
      <vt:lpstr>Century Gothic</vt:lpstr>
      <vt:lpstr>Cordia New</vt:lpstr>
      <vt:lpstr>Wingdings</vt:lpstr>
      <vt:lpstr>Mesh</vt:lpstr>
      <vt:lpstr> Report  Food Logging System</vt:lpstr>
      <vt:lpstr>PowerPoint Presentation</vt:lpstr>
      <vt:lpstr>Summary of Key Lessons from Personal Logging</vt:lpstr>
      <vt:lpstr>PowerPoint Presentation</vt:lpstr>
      <vt:lpstr>Summary of Key Lessons from Personal Logging</vt:lpstr>
      <vt:lpstr>Summary of Key Lessons from Personal Logging</vt:lpstr>
      <vt:lpstr>Design Rationale and Other Influences </vt:lpstr>
      <vt:lpstr>Design Rationale and Other Influences </vt:lpstr>
      <vt:lpstr>Design Rationale and Other Influences </vt:lpstr>
      <vt:lpstr>Design Rationale and Other Influences </vt:lpstr>
      <vt:lpstr>Think-Aloud Evaluation</vt:lpstr>
      <vt:lpstr>Think-Aloud Evaluation</vt:lpstr>
      <vt:lpstr>Think-Aloud Evaluation</vt:lpstr>
      <vt:lpstr>Think-Aloud Evaluation</vt:lpstr>
      <vt:lpstr>Think-Aloud Evaluation</vt:lpstr>
      <vt:lpstr>Think-Aloud Evaluation</vt:lpstr>
      <vt:lpstr>Think-Aloud Evaluation</vt:lpstr>
      <vt:lpstr>Think-Aloud Evaluation</vt:lpstr>
      <vt:lpstr>Think-Aloud Evaluation</vt:lpstr>
      <vt:lpstr>Think-Aloud Evaluation</vt:lpstr>
      <vt:lpstr>Cognitive Walkthrough</vt:lpstr>
      <vt:lpstr>Cognitive Walkthrough</vt:lpstr>
      <vt:lpstr>Cognitive Walkthrough</vt:lpstr>
      <vt:lpstr>Appendix 1 – Initial Logging Activity</vt:lpstr>
      <vt:lpstr>Appendix 1 – Initial Logging Activity</vt:lpstr>
      <vt:lpstr>Appendix 1 – Initial Logging Activity</vt:lpstr>
      <vt:lpstr>Appendix 1 – Initial Logging Activity</vt:lpstr>
      <vt:lpstr>Appendix 1 – Initial Logging Activity</vt:lpstr>
      <vt:lpstr>Appendix 1 – Initial Logging Activity</vt:lpstr>
      <vt:lpstr>Appendix 1 – Initial Logging Activity</vt:lpstr>
      <vt:lpstr>Appendix 1 – Initial Logging Activity</vt:lpstr>
      <vt:lpstr>Appendix 1 – Initial Logging Activity</vt:lpstr>
      <vt:lpstr>Appendix 1 – Initial Logging Activity</vt:lpstr>
      <vt:lpstr>Appendix 1 – Initial Logging Activity</vt:lpstr>
      <vt:lpstr>Appendix 1 – Initial Logging Activity</vt:lpstr>
      <vt:lpstr>Appendix 2 – History of Prototypes</vt:lpstr>
      <vt:lpstr>Appendix 2 – History of Prototypes</vt:lpstr>
      <vt:lpstr>Appendix 2 – History of Prototypes</vt:lpstr>
      <vt:lpstr>Appendix 2 – History of Prototypes</vt:lpstr>
      <vt:lpstr>Appendix 2 – History of Prototypes</vt:lpstr>
      <vt:lpstr>Appendix 2 – History of Prototypes</vt:lpstr>
      <vt:lpstr>Appendix 2 – History of Prototypes</vt:lpstr>
      <vt:lpstr>Appendix 2 – History of Prototypes</vt:lpstr>
      <vt:lpstr>Appendix 2 – History of Prototypes</vt:lpstr>
      <vt:lpstr>Appendix 2 – History of Prototypes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Food Logging System</dc:title>
  <dc:creator>Saki</dc:creator>
  <cp:lastModifiedBy>Saki</cp:lastModifiedBy>
  <cp:revision>195</cp:revision>
  <dcterms:created xsi:type="dcterms:W3CDTF">2015-10-13T12:56:44Z</dcterms:created>
  <dcterms:modified xsi:type="dcterms:W3CDTF">2015-10-18T04:12:50Z</dcterms:modified>
</cp:coreProperties>
</file>